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ppt/drawings/drawing2.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2.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drawings/drawing3.xml" ContentType="application/vnd.openxmlformats-officedocument.drawingml.chartshapes+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drawings/drawing4.xml" ContentType="application/vnd.openxmlformats-officedocument.drawingml.chartshapes+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drawings/drawing5.xml" ContentType="application/vnd.openxmlformats-officedocument.drawingml.chartshapes+xml"/>
  <Override PartName="/ppt/charts/chart34.xml" ContentType="application/vnd.openxmlformats-officedocument.drawingml.chart+xml"/>
  <Override PartName="/ppt/drawings/drawing6.xml" ContentType="application/vnd.openxmlformats-officedocument.drawingml.chartshapes+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282" r:id="rId3"/>
    <p:sldId id="258" r:id="rId4"/>
    <p:sldId id="259" r:id="rId5"/>
    <p:sldId id="346" r:id="rId6"/>
    <p:sldId id="262" r:id="rId7"/>
    <p:sldId id="354" r:id="rId8"/>
    <p:sldId id="264" r:id="rId9"/>
    <p:sldId id="328" r:id="rId10"/>
    <p:sldId id="333" r:id="rId11"/>
    <p:sldId id="345" r:id="rId12"/>
    <p:sldId id="390" r:id="rId13"/>
    <p:sldId id="391" r:id="rId14"/>
    <p:sldId id="392" r:id="rId15"/>
    <p:sldId id="353" r:id="rId16"/>
    <p:sldId id="266" r:id="rId17"/>
    <p:sldId id="320" r:id="rId18"/>
    <p:sldId id="393" r:id="rId19"/>
    <p:sldId id="322" r:id="rId20"/>
    <p:sldId id="367" r:id="rId21"/>
    <p:sldId id="356" r:id="rId22"/>
    <p:sldId id="357" r:id="rId23"/>
    <p:sldId id="358" r:id="rId24"/>
    <p:sldId id="361" r:id="rId25"/>
    <p:sldId id="382" r:id="rId26"/>
    <p:sldId id="375" r:id="rId27"/>
    <p:sldId id="397" r:id="rId28"/>
    <p:sldId id="362" r:id="rId29"/>
    <p:sldId id="363" r:id="rId30"/>
    <p:sldId id="398" r:id="rId31"/>
    <p:sldId id="388" r:id="rId32"/>
    <p:sldId id="360" r:id="rId33"/>
    <p:sldId id="371" r:id="rId34"/>
    <p:sldId id="340" r:id="rId35"/>
    <p:sldId id="271" r:id="rId36"/>
    <p:sldId id="286" r:id="rId37"/>
    <p:sldId id="350" r:id="rId38"/>
    <p:sldId id="270" r:id="rId39"/>
    <p:sldId id="281" r:id="rId40"/>
    <p:sldId id="273" r:id="rId41"/>
    <p:sldId id="276" r:id="rId42"/>
    <p:sldId id="275" r:id="rId43"/>
    <p:sldId id="407" r:id="rId44"/>
    <p:sldId id="404" r:id="rId45"/>
    <p:sldId id="277" r:id="rId46"/>
    <p:sldId id="278" r:id="rId4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576" autoAdjust="0"/>
    <p:restoredTop sz="94638" autoAdjust="0"/>
  </p:normalViewPr>
  <p:slideViewPr>
    <p:cSldViewPr>
      <p:cViewPr varScale="1">
        <p:scale>
          <a:sx n="74" d="100"/>
          <a:sy n="74" d="100"/>
        </p:scale>
        <p:origin x="166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oleObject" Target="file:///\\AUSNAPNASWASH01\EE.PO.SPA$\rsprout\MCP%20in%20E&amp;E%20reforms_January%202018.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ausnapevsmia02.us.usaid.gov\EE.PUB\EE.SHARED\~Team%20File\Gap%20Analysis\Balkans\2015\09.28.15%20-%20Balkans%20WGI.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ausnapevsmia02.us.usaid.gov\EE.PUB\EE.SHARED\~Team%20File\Gap%20Analysis\Balkans\2015\09.28.15%20-%20Balkans%20WGI.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ausnapevsmia02.us.usaid.gov\EE.PUB\EE.SHARED\~Team%20File\akurzej\corruption%20and%20bus%20environ%20measures_February%2010,%202016.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NIT-EBRD%20Gap%20Analysis%20Data_2017.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AUSNAPNASWASH01\EE.PO.SPA$\rsprout\MCP%20in%20E&amp;E%20reforms_February%202018.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ausnapevsmia02.us.usaid.gov\EE.PUB\EE.SHARED\~Team%20File\Gap%20Analysis\Balkans\2015\09.28.15%20-%20Balkans%20WGI.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AUSNAPNASWASH01\EE.PO.SPA$\rsprout\MCP%20in%20E&amp;E%20reforms_February%202018.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GDP%20as%20%25%20of%201989%20&amp;%201999,%202016.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Ron\AppData\Local\Packages\Microsoft.MicrosoftEdge_8wekyb3d8bbwe\TempState\Downloads\inclusive%20growth%20in%20E&amp;E_December%202017%20(2).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rsprout\Downloads\inclusive%20growth%20in%20E&amp;E_December%2011,%202017.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AUSNAPNASWASH01\EE.PO.SPA$\rsprout\MCP%20in%20E&amp;E%20reforms_January%202018.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ausnapevsmia02.us.usaid.gov\EE.PUB\EE.SHARED\~Team%20File\Presentations\TSO%20Training%20-%20October%202016\labor%20markets%20in%20E&amp;E_September%202016.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ausnapevsmia02.us.usaid.gov\EE.PUB\EE.SHARED\~Team%20File\DATA\UNICEF\2015%20UNICEF%20TransMonEE%20Database.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ausnapevsmia02.us.usaid.gov\EE.PUB\EE.SHARED\~Team%20File\Topical%20Analysis\Youth\DATA\Labor%20Force%20Participation.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AUSNAPNASWASH01\EE.PO.SPA$\rsprout\global%20competitiveness%20gaps_November%202016.xlsx" TargetMode="External"/></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ausnapevsmia02.us.usaid.gov\EE.PUB\EE.SHARED\~Team%20File\DATA\PISA\PISA%202015.xls"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ausnapevsmia02.us.usaid.gov\EE.PUB\EE.SHARED\~Team%20File\DATA\PISA\PISA%202015.xls"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AUSNAPNASWASH01\EE.PO.SPA$\rsprout\competitiveness%20gaps_January%202017.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AUSNAPNASWASH01\EE.PO.SPA$\rsprout\youth%20and%20demography_March%202017.xlsx" TargetMode="External"/></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AUSNAPNASWASH01\EE.PO.SPA$\rsprout\competitiveness%20gaps_January%202017.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09.08.16%20-%20GDP%20PPP.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sprout\Downloads\graduates%20then%20and%20now_August%202017%20(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ausnapevsmia02.us.usaid.gov\EE.PUB\EE.SHARED\~Team%20File\akurzej\CRP%20Analyses\CRP_December%202015.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DOTS.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DOTS.xlsx" TargetMode="External"/></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ausnapevsmia02.us.usaid.gov\EE.PUB\EE.SHARED\~Team%20File\akurzej\CRP%20Analyses\December%202015\CRP_December%202015.xlsx" TargetMode="External"/></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ausnapevsmia02.us.usaid.gov\EE.PUB\EE.SHARED\~Team%20File\akurzej\CRA%20Analyses\Remittances_Data_Extract_From_World_Development_Indicators-8-28-2015.xlsx"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AUSNAPNASWASH01\EE.PO.SPA$\rsprout\energy%20security_January%202017.xlsx"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AUSNAPNASWASH01\EE.PO.SPA$\rsprout\energy%20security_March%202017.xlsx"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C:\Users\Ron\AppData\Local\Packages\Microsoft.MicrosoftEdge_8wekyb3d8bbwe\TempState\Downloads\media%20sustainability%20index_January%202018.xls"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C:\Users\Ron\AppData\Local\Packages\Microsoft.MicrosoftEdge_8wekyb3d8bbwe\TempState\Downloads\media%20sustainability%20index_January%202018.xls"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AUSNAPNASWASH01\EE.PO.SPA$\rsprout\media%20sustainability%20index_January%202018.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NIT-EBRD%20Gap%20Analysis%20Data_2017.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ausnapevsmia02.us.usaid.gov\EE.PUB\EE.SHARED\~Team%20File\Bundled%20Gap%20Analysis%20Files\NIT-EBRD%20Gap%20Analysis%20Data_2017.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ausnapevsmia02.us.usaid.gov\EE.PUB\EE.SHARED\~Team%20File\Bundled%20Gap%20Analysis%20Files\NIT-EBRD%20Gap%20Analysis%20Data_2017.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ausnapevsmia02.us.usaid.gov\EE.PUB\EE.SHARED\~Team%20File\Bundled%20Gap%20Analysis%20Files\NIT-EBRD%20Gap%20Analysis%20Data_2017.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Ron\AppData\Local\Packages\Microsoft.MicrosoftEdge_8wekyb3d8bbwe\TempState\Downloads\MCP%20in%20E&amp;E%20democracy_January%202018.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Ron\AppData\Local\Packages\Microsoft.MicrosoftEdge_8wekyb3d8bbwe\TempState\Downloads\MCP%20in%20E&amp;E%20democracy_January%2020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marker>
            <c:spPr>
              <a:ln>
                <a:noFill/>
              </a:ln>
            </c:spPr>
          </c:marker>
          <c:dPt>
            <c:idx val="10"/>
            <c:marker>
              <c:spPr>
                <a:solidFill>
                  <a:schemeClr val="accent2"/>
                </a:solidFill>
                <a:ln>
                  <a:noFill/>
                </a:ln>
              </c:spPr>
            </c:marker>
            <c:bubble3D val="0"/>
          </c:dPt>
          <c:dPt>
            <c:idx val="11"/>
            <c:marker>
              <c:spPr>
                <a:solidFill>
                  <a:schemeClr val="accent3"/>
                </a:solidFill>
                <a:ln>
                  <a:noFill/>
                </a:ln>
              </c:spPr>
            </c:marker>
            <c:bubble3D val="0"/>
          </c:dPt>
          <c:dPt>
            <c:idx val="12"/>
            <c:marker>
              <c:spPr>
                <a:solidFill>
                  <a:schemeClr val="accent3"/>
                </a:solidFill>
                <a:ln>
                  <a:noFill/>
                </a:ln>
              </c:spPr>
            </c:marker>
            <c:bubble3D val="0"/>
          </c:dPt>
          <c:dPt>
            <c:idx val="13"/>
            <c:marker>
              <c:spPr>
                <a:solidFill>
                  <a:schemeClr val="accent2"/>
                </a:solidFill>
                <a:ln>
                  <a:noFill/>
                </a:ln>
              </c:spPr>
            </c:marker>
            <c:bubble3D val="0"/>
          </c:dPt>
          <c:dPt>
            <c:idx val="14"/>
            <c:marker>
              <c:spPr>
                <a:solidFill>
                  <a:schemeClr val="accent3"/>
                </a:solidFill>
                <a:ln>
                  <a:noFill/>
                </a:ln>
              </c:spPr>
            </c:marker>
            <c:bubble3D val="0"/>
          </c:dPt>
          <c:dPt>
            <c:idx val="15"/>
            <c:marker>
              <c:spPr>
                <a:solidFill>
                  <a:schemeClr val="accent2"/>
                </a:solidFill>
                <a:ln>
                  <a:noFill/>
                </a:ln>
              </c:spPr>
            </c:marker>
            <c:bubble3D val="0"/>
          </c:dPt>
          <c:dPt>
            <c:idx val="16"/>
            <c:marker>
              <c:spPr>
                <a:solidFill>
                  <a:schemeClr val="accent2"/>
                </a:solidFill>
                <a:ln>
                  <a:noFill/>
                </a:ln>
              </c:spPr>
            </c:marker>
            <c:bubble3D val="0"/>
          </c:dPt>
          <c:dPt>
            <c:idx val="17"/>
            <c:marker>
              <c:spPr>
                <a:solidFill>
                  <a:schemeClr val="accent4"/>
                </a:solidFill>
                <a:ln>
                  <a:noFill/>
                </a:ln>
              </c:spPr>
            </c:marker>
            <c:bubble3D val="0"/>
          </c:dPt>
          <c:dPt>
            <c:idx val="18"/>
            <c:marker>
              <c:spPr>
                <a:solidFill>
                  <a:schemeClr val="accent3"/>
                </a:solidFill>
                <a:ln>
                  <a:noFill/>
                </a:ln>
              </c:spPr>
            </c:marker>
            <c:bubble3D val="0"/>
          </c:dPt>
          <c:dPt>
            <c:idx val="19"/>
            <c:marker>
              <c:spPr>
                <a:solidFill>
                  <a:schemeClr val="accent2"/>
                </a:solidFill>
                <a:ln>
                  <a:noFill/>
                </a:ln>
              </c:spPr>
            </c:marker>
            <c:bubble3D val="0"/>
          </c:dPt>
          <c:dPt>
            <c:idx val="20"/>
            <c:marker>
              <c:spPr>
                <a:solidFill>
                  <a:schemeClr val="accent2"/>
                </a:solidFill>
                <a:ln>
                  <a:noFill/>
                </a:ln>
              </c:spPr>
            </c:marker>
            <c:bubble3D val="0"/>
          </c:dPt>
          <c:dPt>
            <c:idx val="21"/>
            <c:marker>
              <c:spPr>
                <a:solidFill>
                  <a:schemeClr val="accent3"/>
                </a:solidFill>
                <a:ln>
                  <a:noFill/>
                </a:ln>
              </c:spPr>
            </c:marker>
            <c:bubble3D val="0"/>
          </c:dPt>
          <c:dPt>
            <c:idx val="22"/>
            <c:marker>
              <c:spPr>
                <a:solidFill>
                  <a:schemeClr val="accent2"/>
                </a:solidFill>
                <a:ln>
                  <a:noFill/>
                </a:ln>
              </c:spPr>
            </c:marker>
            <c:bubble3D val="0"/>
          </c:dPt>
          <c:dPt>
            <c:idx val="23"/>
            <c:marker>
              <c:spPr>
                <a:solidFill>
                  <a:schemeClr val="accent3"/>
                </a:solidFill>
                <a:ln>
                  <a:noFill/>
                </a:ln>
              </c:spPr>
            </c:marker>
            <c:bubble3D val="0"/>
          </c:dPt>
          <c:dPt>
            <c:idx val="24"/>
            <c:marker>
              <c:spPr>
                <a:solidFill>
                  <a:schemeClr val="accent4"/>
                </a:solidFill>
                <a:ln>
                  <a:noFill/>
                </a:ln>
              </c:spPr>
            </c:marker>
            <c:bubble3D val="0"/>
          </c:dPt>
          <c:dPt>
            <c:idx val="25"/>
            <c:marker>
              <c:spPr>
                <a:solidFill>
                  <a:schemeClr val="accent4"/>
                </a:solidFill>
                <a:ln>
                  <a:noFill/>
                </a:ln>
              </c:spPr>
            </c:marker>
            <c:bubble3D val="0"/>
          </c:dPt>
          <c:dPt>
            <c:idx val="26"/>
            <c:marker>
              <c:spPr>
                <a:solidFill>
                  <a:schemeClr val="accent4"/>
                </a:solidFill>
                <a:ln>
                  <a:noFill/>
                </a:ln>
              </c:spPr>
            </c:marker>
            <c:bubble3D val="0"/>
          </c:dPt>
          <c:dPt>
            <c:idx val="27"/>
            <c:marker>
              <c:spPr>
                <a:solidFill>
                  <a:schemeClr val="accent4"/>
                </a:solidFill>
                <a:ln>
                  <a:noFill/>
                </a:ln>
              </c:spPr>
            </c:marker>
            <c:bubble3D val="0"/>
          </c:dPt>
          <c:dPt>
            <c:idx val="28"/>
            <c:marker>
              <c:spPr>
                <a:solidFill>
                  <a:schemeClr val="bg1">
                    <a:lumMod val="65000"/>
                  </a:schemeClr>
                </a:solidFill>
                <a:ln>
                  <a:noFill/>
                </a:ln>
              </c:spPr>
            </c:marker>
            <c:bubble3D val="0"/>
          </c:dPt>
          <c:xVal>
            <c:numRef>
              <c:f>Sheet1!$Q$314:$Q$342</c:f>
              <c:numCache>
                <c:formatCode>General</c:formatCode>
                <c:ptCount val="29"/>
                <c:pt idx="0">
                  <c:v>4.38</c:v>
                </c:pt>
                <c:pt idx="1">
                  <c:v>4.33</c:v>
                </c:pt>
                <c:pt idx="2">
                  <c:v>4.3099999999999996</c:v>
                </c:pt>
                <c:pt idx="3">
                  <c:v>4.12</c:v>
                </c:pt>
                <c:pt idx="4">
                  <c:v>3.93</c:v>
                </c:pt>
                <c:pt idx="5">
                  <c:v>3.83</c:v>
                </c:pt>
                <c:pt idx="6">
                  <c:v>3.19</c:v>
                </c:pt>
                <c:pt idx="7">
                  <c:v>3.16</c:v>
                </c:pt>
                <c:pt idx="8">
                  <c:v>3.41</c:v>
                </c:pt>
                <c:pt idx="9">
                  <c:v>3.43</c:v>
                </c:pt>
                <c:pt idx="10">
                  <c:v>2.59</c:v>
                </c:pt>
                <c:pt idx="11">
                  <c:v>3.01</c:v>
                </c:pt>
                <c:pt idx="12">
                  <c:v>3.03</c:v>
                </c:pt>
                <c:pt idx="13">
                  <c:v>1.29</c:v>
                </c:pt>
                <c:pt idx="14">
                  <c:v>2.74</c:v>
                </c:pt>
                <c:pt idx="15">
                  <c:v>2.0699999999999998</c:v>
                </c:pt>
                <c:pt idx="16">
                  <c:v>1.29</c:v>
                </c:pt>
                <c:pt idx="17">
                  <c:v>1.24</c:v>
                </c:pt>
                <c:pt idx="18">
                  <c:v>2.91</c:v>
                </c:pt>
                <c:pt idx="19">
                  <c:v>2.62</c:v>
                </c:pt>
                <c:pt idx="20">
                  <c:v>2.35</c:v>
                </c:pt>
                <c:pt idx="21">
                  <c:v>2.64</c:v>
                </c:pt>
                <c:pt idx="22">
                  <c:v>1.04</c:v>
                </c:pt>
                <c:pt idx="23">
                  <c:v>2.36</c:v>
                </c:pt>
                <c:pt idx="24">
                  <c:v>1.67</c:v>
                </c:pt>
                <c:pt idx="25">
                  <c:v>1.24</c:v>
                </c:pt>
                <c:pt idx="26">
                  <c:v>1.1499999999999999</c:v>
                </c:pt>
                <c:pt idx="27">
                  <c:v>1.04</c:v>
                </c:pt>
                <c:pt idx="28">
                  <c:v>4.47</c:v>
                </c:pt>
              </c:numCache>
            </c:numRef>
          </c:xVal>
          <c:yVal>
            <c:numRef>
              <c:f>Sheet1!$R$314:$R$342</c:f>
              <c:numCache>
                <c:formatCode>General</c:formatCode>
                <c:ptCount val="29"/>
                <c:pt idx="0">
                  <c:v>3.71</c:v>
                </c:pt>
                <c:pt idx="1">
                  <c:v>3.45</c:v>
                </c:pt>
                <c:pt idx="2">
                  <c:v>3.43</c:v>
                </c:pt>
                <c:pt idx="3">
                  <c:v>3.36</c:v>
                </c:pt>
                <c:pt idx="4">
                  <c:v>3.34</c:v>
                </c:pt>
                <c:pt idx="5">
                  <c:v>3.32</c:v>
                </c:pt>
                <c:pt idx="6">
                  <c:v>3.24</c:v>
                </c:pt>
                <c:pt idx="7">
                  <c:v>3.03</c:v>
                </c:pt>
                <c:pt idx="8">
                  <c:v>3</c:v>
                </c:pt>
                <c:pt idx="9">
                  <c:v>2.93</c:v>
                </c:pt>
                <c:pt idx="10">
                  <c:v>2.71</c:v>
                </c:pt>
                <c:pt idx="11">
                  <c:v>2.69</c:v>
                </c:pt>
                <c:pt idx="12">
                  <c:v>2.68</c:v>
                </c:pt>
                <c:pt idx="13">
                  <c:v>2.64</c:v>
                </c:pt>
                <c:pt idx="14">
                  <c:v>2.63</c:v>
                </c:pt>
                <c:pt idx="15">
                  <c:v>2.61</c:v>
                </c:pt>
                <c:pt idx="16">
                  <c:v>2.56</c:v>
                </c:pt>
                <c:pt idx="17">
                  <c:v>2.48</c:v>
                </c:pt>
                <c:pt idx="18">
                  <c:v>2.44</c:v>
                </c:pt>
                <c:pt idx="19">
                  <c:v>2.44</c:v>
                </c:pt>
                <c:pt idx="20">
                  <c:v>2.42</c:v>
                </c:pt>
                <c:pt idx="21">
                  <c:v>2.41</c:v>
                </c:pt>
                <c:pt idx="22">
                  <c:v>2.37</c:v>
                </c:pt>
                <c:pt idx="23">
                  <c:v>2.13</c:v>
                </c:pt>
                <c:pt idx="24">
                  <c:v>2.13</c:v>
                </c:pt>
                <c:pt idx="25">
                  <c:v>2.04</c:v>
                </c:pt>
                <c:pt idx="26">
                  <c:v>1.98</c:v>
                </c:pt>
                <c:pt idx="27">
                  <c:v>1.84</c:v>
                </c:pt>
                <c:pt idx="28">
                  <c:v>4.0199999999999996</c:v>
                </c:pt>
              </c:numCache>
            </c:numRef>
          </c:yVal>
          <c:smooth val="0"/>
        </c:ser>
        <c:dLbls>
          <c:showLegendKey val="0"/>
          <c:showVal val="0"/>
          <c:showCatName val="0"/>
          <c:showSerName val="0"/>
          <c:showPercent val="0"/>
          <c:showBubbleSize val="0"/>
        </c:dLbls>
        <c:axId val="1493452800"/>
        <c:axId val="1493444640"/>
      </c:scatterChart>
      <c:valAx>
        <c:axId val="1493452800"/>
        <c:scaling>
          <c:orientation val="minMax"/>
          <c:max val="5"/>
          <c:min val="1"/>
        </c:scaling>
        <c:delete val="0"/>
        <c:axPos val="b"/>
        <c:title>
          <c:tx>
            <c:rich>
              <a:bodyPr/>
              <a:lstStyle/>
              <a:p>
                <a:pPr>
                  <a:defRPr/>
                </a:pPr>
                <a:r>
                  <a:rPr lang="en-US"/>
                  <a:t>Democratic Reforms</a:t>
                </a:r>
              </a:p>
            </c:rich>
          </c:tx>
          <c:layout/>
          <c:overlay val="0"/>
        </c:title>
        <c:numFmt formatCode="General" sourceLinked="1"/>
        <c:majorTickMark val="out"/>
        <c:minorTickMark val="none"/>
        <c:tickLblPos val="nextTo"/>
        <c:crossAx val="1493444640"/>
        <c:crosses val="autoZero"/>
        <c:crossBetween val="midCat"/>
      </c:valAx>
      <c:valAx>
        <c:axId val="1493444640"/>
        <c:scaling>
          <c:orientation val="minMax"/>
          <c:max val="5"/>
          <c:min val="1"/>
        </c:scaling>
        <c:delete val="0"/>
        <c:axPos val="l"/>
        <c:title>
          <c:tx>
            <c:rich>
              <a:bodyPr rot="-5400000" vert="horz"/>
              <a:lstStyle/>
              <a:p>
                <a:pPr>
                  <a:defRPr/>
                </a:pPr>
                <a:r>
                  <a:rPr lang="en-US"/>
                  <a:t>Economic Reforms</a:t>
                </a:r>
              </a:p>
            </c:rich>
          </c:tx>
          <c:layout/>
          <c:overlay val="0"/>
        </c:title>
        <c:numFmt formatCode="General" sourceLinked="1"/>
        <c:majorTickMark val="out"/>
        <c:minorTickMark val="none"/>
        <c:tickLblPos val="nextTo"/>
        <c:crossAx val="1493452800"/>
        <c:crosses val="autoZero"/>
        <c:crossBetween val="midCat"/>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a:t>Control of Corruption in </a:t>
            </a:r>
            <a:r>
              <a:rPr lang="en-US" sz="1800" dirty="0" smtClean="0"/>
              <a:t>E&amp;E </a:t>
            </a:r>
            <a:r>
              <a:rPr lang="en-US" sz="1800" dirty="0"/>
              <a:t>Eurasia,</a:t>
            </a:r>
            <a:r>
              <a:rPr lang="en-US" sz="1800" baseline="0" dirty="0"/>
              <a:t> </a:t>
            </a:r>
            <a:r>
              <a:rPr lang="en-US" sz="1800" dirty="0"/>
              <a:t>1996-2014</a:t>
            </a:r>
          </a:p>
        </c:rich>
      </c:tx>
      <c:layout>
        <c:manualLayout>
          <c:xMode val="edge"/>
          <c:yMode val="edge"/>
          <c:x val="0.18333746228150052"/>
          <c:y val="1.282051282051282E-2"/>
        </c:manualLayout>
      </c:layout>
      <c:overlay val="0"/>
    </c:title>
    <c:autoTitleDeleted val="0"/>
    <c:plotArea>
      <c:layout>
        <c:manualLayout>
          <c:layoutTarget val="inner"/>
          <c:xMode val="edge"/>
          <c:yMode val="edge"/>
          <c:x val="6.0331480503030832E-2"/>
          <c:y val="8.5582307019314893E-2"/>
          <c:w val="0.87941001798152552"/>
          <c:h val="0.86088851874284944"/>
        </c:manualLayout>
      </c:layout>
      <c:lineChart>
        <c:grouping val="standard"/>
        <c:varyColors val="0"/>
        <c:ser>
          <c:idx val="20"/>
          <c:order val="0"/>
          <c:tx>
            <c:strRef>
              <c:f>'WGI Time Series'!$B$120</c:f>
              <c:strCache>
                <c:ptCount val="1"/>
                <c:pt idx="0">
                  <c:v>Georgia</c:v>
                </c:pt>
              </c:strCache>
            </c:strRef>
          </c:tx>
          <c:spPr>
            <a:ln>
              <a:solidFill>
                <a:schemeClr val="bg1">
                  <a:lumMod val="75000"/>
                </a:schemeClr>
              </a:solidFill>
            </a:ln>
          </c:spPr>
          <c:marker>
            <c:symbol val="none"/>
          </c:marker>
          <c:dLbls>
            <c:dLbl>
              <c:idx val="18"/>
              <c:layout>
                <c:manualLayout>
                  <c:x val="-8.6657408804733903E-3"/>
                  <c:y val="-6.41025641025641E-3"/>
                </c:manualLayout>
              </c:layout>
              <c:tx>
                <c:rich>
                  <a:bodyPr/>
                  <a:lstStyle/>
                  <a:p>
                    <a:pPr>
                      <a:defRPr sz="900" b="1">
                        <a:solidFill>
                          <a:schemeClr val="bg1">
                            <a:lumMod val="65000"/>
                          </a:schemeClr>
                        </a:solidFill>
                      </a:defRPr>
                    </a:pPr>
                    <a:r>
                      <a:rPr lang="en-US" sz="900" b="1">
                        <a:solidFill>
                          <a:schemeClr val="bg1">
                            <a:lumMod val="65000"/>
                          </a:schemeClr>
                        </a:solidFill>
                      </a:rPr>
                      <a:t>Georgia</a:t>
                    </a:r>
                    <a:endParaRPr lang="en-US" b="1">
                      <a:solidFill>
                        <a:schemeClr val="tx2"/>
                      </a:solidFill>
                    </a:endParaRPr>
                  </a:p>
                </c:rich>
              </c:tx>
              <c:sp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chemeClr val="bg1">
                        <a:lumMod val="6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Series'!$C$110:$U$110</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Series'!$C$120:$U$120</c:f>
              <c:numCache>
                <c:formatCode>0.00</c:formatCode>
                <c:ptCount val="19"/>
                <c:pt idx="0">
                  <c:v>1</c:v>
                </c:pt>
                <c:pt idx="1">
                  <c:v>1.275025437924814</c:v>
                </c:pt>
                <c:pt idx="2">
                  <c:v>1.6345813899800172</c:v>
                </c:pt>
                <c:pt idx="3">
                  <c:v>1.578674144215837</c:v>
                </c:pt>
                <c:pt idx="4">
                  <c:v>1.5227668984516567</c:v>
                </c:pt>
                <c:pt idx="5">
                  <c:v>1.3676562424342469</c:v>
                </c:pt>
                <c:pt idx="6">
                  <c:v>1.2125455864168371</c:v>
                </c:pt>
                <c:pt idx="7">
                  <c:v>1.7964724831310659</c:v>
                </c:pt>
                <c:pt idx="8">
                  <c:v>1.8426963085732053</c:v>
                </c:pt>
                <c:pt idx="9">
                  <c:v>2.1385698903257819</c:v>
                </c:pt>
                <c:pt idx="10">
                  <c:v>2.5133796838875346</c:v>
                </c:pt>
                <c:pt idx="11">
                  <c:v>2.2693964575022756</c:v>
                </c:pt>
                <c:pt idx="12">
                  <c:v>2.2997324760360489</c:v>
                </c:pt>
                <c:pt idx="13">
                  <c:v>2.2989909393020032</c:v>
                </c:pt>
                <c:pt idx="14">
                  <c:v>2.4239081643435174</c:v>
                </c:pt>
                <c:pt idx="15">
                  <c:v>2.5362377953583222</c:v>
                </c:pt>
                <c:pt idx="16">
                  <c:v>2.8630065621044158</c:v>
                </c:pt>
                <c:pt idx="17">
                  <c:v>2.9839215901096781</c:v>
                </c:pt>
                <c:pt idx="18">
                  <c:v>3.4469050988623819</c:v>
                </c:pt>
              </c:numCache>
            </c:numRef>
          </c:val>
          <c:smooth val="0"/>
        </c:ser>
        <c:ser>
          <c:idx val="15"/>
          <c:order val="1"/>
          <c:tx>
            <c:strRef>
              <c:f>'WGI Time Series'!$B$114</c:f>
              <c:strCache>
                <c:ptCount val="1"/>
                <c:pt idx="0">
                  <c:v>Belarus</c:v>
                </c:pt>
              </c:strCache>
            </c:strRef>
          </c:tx>
          <c:spPr>
            <a:ln>
              <a:solidFill>
                <a:schemeClr val="bg1">
                  <a:lumMod val="75000"/>
                </a:schemeClr>
              </a:solidFill>
            </a:ln>
          </c:spPr>
          <c:marker>
            <c:symbol val="none"/>
          </c:marker>
          <c:dLbls>
            <c:dLbl>
              <c:idx val="18"/>
              <c:layout>
                <c:manualLayout>
                  <c:x val="-8.6657065803703529E-3"/>
                  <c:y val="-4.273504273504195E-3"/>
                </c:manualLayout>
              </c:layout>
              <c:spPr/>
              <c:txPr>
                <a:bodyPr/>
                <a:lstStyle/>
                <a:p>
                  <a:pPr>
                    <a:defRPr sz="900" b="1">
                      <a:solidFill>
                        <a:schemeClr val="bg1">
                          <a:lumMod val="6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sz="900">
                    <a:solidFill>
                      <a:schemeClr val="bg1">
                        <a:lumMod val="6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Series'!$C$110:$U$110</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Series'!$C$114:$U$114</c:f>
              <c:numCache>
                <c:formatCode>0.00</c:formatCode>
                <c:ptCount val="19"/>
                <c:pt idx="0">
                  <c:v>1.4596458499300446</c:v>
                </c:pt>
                <c:pt idx="1">
                  <c:v>1.6364630960917599</c:v>
                </c:pt>
                <c:pt idx="2">
                  <c:v>1.8132803422534751</c:v>
                </c:pt>
                <c:pt idx="3">
                  <c:v>1.890431000948688</c:v>
                </c:pt>
                <c:pt idx="4">
                  <c:v>1.9675816596439009</c:v>
                </c:pt>
                <c:pt idx="5">
                  <c:v>1.8036322568082763</c:v>
                </c:pt>
                <c:pt idx="6">
                  <c:v>1.6396828539726518</c:v>
                </c:pt>
                <c:pt idx="7">
                  <c:v>1.7278825303844887</c:v>
                </c:pt>
                <c:pt idx="8">
                  <c:v>1.4698045916164171</c:v>
                </c:pt>
                <c:pt idx="9">
                  <c:v>1.5290465929368229</c:v>
                </c:pt>
                <c:pt idx="10">
                  <c:v>1.819408217147561</c:v>
                </c:pt>
                <c:pt idx="11">
                  <c:v>1.7556046177684745</c:v>
                </c:pt>
                <c:pt idx="12">
                  <c:v>1.8077001933561281</c:v>
                </c:pt>
                <c:pt idx="13">
                  <c:v>1.8039064030521512</c:v>
                </c:pt>
                <c:pt idx="14">
                  <c:v>1.6987102260110776</c:v>
                </c:pt>
                <c:pt idx="15">
                  <c:v>1.7042269987265137</c:v>
                </c:pt>
                <c:pt idx="16">
                  <c:v>1.9418204100848255</c:v>
                </c:pt>
                <c:pt idx="17">
                  <c:v>1.9475763836298654</c:v>
                </c:pt>
                <c:pt idx="18">
                  <c:v>2.1845446013456167</c:v>
                </c:pt>
              </c:numCache>
            </c:numRef>
          </c:val>
          <c:smooth val="0"/>
        </c:ser>
        <c:ser>
          <c:idx val="7"/>
          <c:order val="2"/>
          <c:tx>
            <c:strRef>
              <c:f>'WGI Time Series'!$B$112</c:f>
              <c:strCache>
                <c:ptCount val="1"/>
                <c:pt idx="0">
                  <c:v>Armenia</c:v>
                </c:pt>
              </c:strCache>
            </c:strRef>
          </c:tx>
          <c:spPr>
            <a:ln>
              <a:solidFill>
                <a:schemeClr val="bg1">
                  <a:lumMod val="75000"/>
                </a:schemeClr>
              </a:solidFill>
            </a:ln>
            <a:effectLst/>
          </c:spPr>
          <c:marker>
            <c:symbol val="none"/>
          </c:marker>
          <c:dLbls>
            <c:dLbl>
              <c:idx val="18"/>
              <c:layout>
                <c:manualLayout>
                  <c:x val="-8.6657408804733903E-3"/>
                  <c:y val="-2.136752136752137E-3"/>
                </c:manualLayout>
              </c:layout>
              <c:tx>
                <c:rich>
                  <a:bodyPr/>
                  <a:lstStyle/>
                  <a:p>
                    <a:pPr>
                      <a:defRPr sz="900" b="1">
                        <a:solidFill>
                          <a:schemeClr val="bg1">
                            <a:lumMod val="65000"/>
                          </a:schemeClr>
                        </a:solidFill>
                      </a:defRPr>
                    </a:pPr>
                    <a:r>
                      <a:rPr lang="en-US" sz="900" b="1">
                        <a:solidFill>
                          <a:schemeClr val="bg1">
                            <a:lumMod val="65000"/>
                          </a:schemeClr>
                        </a:solidFill>
                      </a:rPr>
                      <a:t>Armenia</a:t>
                    </a:r>
                    <a:endParaRPr lang="en-US" b="1">
                      <a:solidFill>
                        <a:schemeClr val="accent1">
                          <a:lumMod val="60000"/>
                          <a:lumOff val="40000"/>
                        </a:schemeClr>
                      </a:solidFill>
                    </a:endParaRPr>
                  </a:p>
                </c:rich>
              </c:tx>
              <c:sp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chemeClr val="bg1">
                        <a:lumMod val="6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Series'!$C$110:$U$110</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Series'!$C$112:$U$112</c:f>
              <c:numCache>
                <c:formatCode>0.00</c:formatCode>
                <c:ptCount val="19"/>
                <c:pt idx="0">
                  <c:v>2.0038223202075427</c:v>
                </c:pt>
                <c:pt idx="1">
                  <c:v>1.8467727601890735</c:v>
                </c:pt>
                <c:pt idx="2">
                  <c:v>1.6897232001706042</c:v>
                </c:pt>
                <c:pt idx="3">
                  <c:v>1.7405085882657361</c:v>
                </c:pt>
                <c:pt idx="4">
                  <c:v>1.791293976360868</c:v>
                </c:pt>
                <c:pt idx="5">
                  <c:v>1.7923181212982731</c:v>
                </c:pt>
                <c:pt idx="6">
                  <c:v>1.7933422662356782</c:v>
                </c:pt>
                <c:pt idx="7">
                  <c:v>1.9072206261416649</c:v>
                </c:pt>
                <c:pt idx="8">
                  <c:v>1.8446526852814005</c:v>
                </c:pt>
                <c:pt idx="9">
                  <c:v>1.8118341615125069</c:v>
                </c:pt>
                <c:pt idx="10">
                  <c:v>1.868902820067315</c:v>
                </c:pt>
                <c:pt idx="11">
                  <c:v>1.7769056711599267</c:v>
                </c:pt>
                <c:pt idx="12">
                  <c:v>1.8114879646931075</c:v>
                </c:pt>
                <c:pt idx="13">
                  <c:v>1.9044124593863119</c:v>
                </c:pt>
                <c:pt idx="14">
                  <c:v>1.7924355265604053</c:v>
                </c:pt>
                <c:pt idx="15">
                  <c:v>1.8569171448688735</c:v>
                </c:pt>
                <c:pt idx="16">
                  <c:v>1.9368820955035013</c:v>
                </c:pt>
                <c:pt idx="17">
                  <c:v>2.00929674771987</c:v>
                </c:pt>
                <c:pt idx="18">
                  <c:v>2.041621716194999</c:v>
                </c:pt>
              </c:numCache>
            </c:numRef>
          </c:val>
          <c:smooth val="0"/>
        </c:ser>
        <c:ser>
          <c:idx val="2"/>
          <c:order val="3"/>
          <c:tx>
            <c:strRef>
              <c:f>'WGI Time Series'!$B$128</c:f>
              <c:strCache>
                <c:ptCount val="1"/>
                <c:pt idx="0">
                  <c:v>Moldova</c:v>
                </c:pt>
              </c:strCache>
            </c:strRef>
          </c:tx>
          <c:spPr>
            <a:ln>
              <a:solidFill>
                <a:srgbClr val="FF0000"/>
              </a:solidFill>
            </a:ln>
          </c:spPr>
          <c:marker>
            <c:symbol val="none"/>
          </c:marker>
          <c:dLbls>
            <c:dLbl>
              <c:idx val="18"/>
              <c:layout>
                <c:manualLayout>
                  <c:x val="-8.6657408804733903E-3"/>
                  <c:y val="-1.282051282051282E-2"/>
                </c:manualLayout>
              </c:layout>
              <c:tx>
                <c:rich>
                  <a:bodyPr/>
                  <a:lstStyle/>
                  <a:p>
                    <a:pPr>
                      <a:defRPr sz="900" b="1">
                        <a:solidFill>
                          <a:srgbClr val="FF0000"/>
                        </a:solidFill>
                      </a:defRPr>
                    </a:pPr>
                    <a:r>
                      <a:rPr lang="en-US" sz="900" b="1">
                        <a:solidFill>
                          <a:srgbClr val="FF0000"/>
                        </a:solidFill>
                      </a:rPr>
                      <a:t>Moldova</a:t>
                    </a:r>
                    <a:endParaRPr lang="en-US" b="1">
                      <a:solidFill>
                        <a:schemeClr val="accent1">
                          <a:lumMod val="60000"/>
                          <a:lumOff val="40000"/>
                        </a:schemeClr>
                      </a:solidFill>
                    </a:endParaRPr>
                  </a:p>
                </c:rich>
              </c:tx>
              <c:sp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rgbClr val="FF000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Series'!$C$128:$U$128</c:f>
              <c:numCache>
                <c:formatCode>0.00</c:formatCode>
                <c:ptCount val="19"/>
                <c:pt idx="0">
                  <c:v>2.3223633847798277</c:v>
                </c:pt>
                <c:pt idx="1">
                  <c:v>2.2734194730832007</c:v>
                </c:pt>
                <c:pt idx="2">
                  <c:v>2.2244755613865728</c:v>
                </c:pt>
                <c:pt idx="3">
                  <c:v>2.0763943153023536</c:v>
                </c:pt>
                <c:pt idx="4">
                  <c:v>1.9283130692181343</c:v>
                </c:pt>
                <c:pt idx="5">
                  <c:v>1.6852033100126449</c:v>
                </c:pt>
                <c:pt idx="6">
                  <c:v>1.4420935508071553</c:v>
                </c:pt>
                <c:pt idx="7">
                  <c:v>1.5855234100073723</c:v>
                </c:pt>
                <c:pt idx="8">
                  <c:v>1.3891927082466631</c:v>
                </c:pt>
                <c:pt idx="9">
                  <c:v>1.8064034954308177</c:v>
                </c:pt>
                <c:pt idx="10">
                  <c:v>1.8811463194873626</c:v>
                </c:pt>
                <c:pt idx="11">
                  <c:v>1.8506686073893395</c:v>
                </c:pt>
                <c:pt idx="12">
                  <c:v>1.8909306106151376</c:v>
                </c:pt>
                <c:pt idx="13">
                  <c:v>1.7758121310736135</c:v>
                </c:pt>
                <c:pt idx="14">
                  <c:v>1.7503821371335095</c:v>
                </c:pt>
                <c:pt idx="15">
                  <c:v>1.8216781466306182</c:v>
                </c:pt>
                <c:pt idx="16">
                  <c:v>1.8541911901215635</c:v>
                </c:pt>
                <c:pt idx="17">
                  <c:v>1.6859667274620098</c:v>
                </c:pt>
                <c:pt idx="18">
                  <c:v>1.5606751315246963</c:v>
                </c:pt>
              </c:numCache>
            </c:numRef>
          </c:val>
          <c:smooth val="0"/>
        </c:ser>
        <c:ser>
          <c:idx val="21"/>
          <c:order val="4"/>
          <c:tx>
            <c:strRef>
              <c:f>'WGI Time Series'!$B$132</c:f>
              <c:strCache>
                <c:ptCount val="1"/>
                <c:pt idx="0">
                  <c:v>Russian Federation</c:v>
                </c:pt>
              </c:strCache>
            </c:strRef>
          </c:tx>
          <c:spPr>
            <a:ln>
              <a:solidFill>
                <a:srgbClr val="FF0000"/>
              </a:solidFill>
            </a:ln>
          </c:spPr>
          <c:marker>
            <c:symbol val="none"/>
          </c:marker>
          <c:dLbls>
            <c:dLbl>
              <c:idx val="18"/>
              <c:layout>
                <c:manualLayout>
                  <c:x val="-8.6657408804733903E-3"/>
                  <c:y val="0"/>
                </c:manualLayout>
              </c:layout>
              <c:tx>
                <c:rich>
                  <a:bodyPr/>
                  <a:lstStyle/>
                  <a:p>
                    <a:pPr>
                      <a:defRPr b="1">
                        <a:solidFill>
                          <a:srgbClr val="FF0000"/>
                        </a:solidFill>
                      </a:defRPr>
                    </a:pPr>
                    <a:r>
                      <a:rPr lang="en-US" b="1">
                        <a:solidFill>
                          <a:srgbClr val="FF0000"/>
                        </a:solidFill>
                      </a:rPr>
                      <a:t>Russia</a:t>
                    </a:r>
                  </a:p>
                </c:rich>
              </c:tx>
              <c:sp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Series'!$C$110:$U$110</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Series'!$C$132:$U$132</c:f>
              <c:numCache>
                <c:formatCode>0.00</c:formatCode>
                <c:ptCount val="19"/>
                <c:pt idx="0">
                  <c:v>1.3500663778761579</c:v>
                </c:pt>
                <c:pt idx="1">
                  <c:v>1.4014257983943745</c:v>
                </c:pt>
                <c:pt idx="2">
                  <c:v>1.4527852189125912</c:v>
                </c:pt>
                <c:pt idx="3">
                  <c:v>1.4640706758151376</c:v>
                </c:pt>
                <c:pt idx="4">
                  <c:v>1.4753561327176841</c:v>
                </c:pt>
                <c:pt idx="5">
                  <c:v>1.4762847885139641</c:v>
                </c:pt>
                <c:pt idx="6">
                  <c:v>1.477213444310244</c:v>
                </c:pt>
                <c:pt idx="7">
                  <c:v>1.7212268983018197</c:v>
                </c:pt>
                <c:pt idx="8">
                  <c:v>1.6824746644330302</c:v>
                </c:pt>
                <c:pt idx="9">
                  <c:v>1.637300830080695</c:v>
                </c:pt>
                <c:pt idx="10">
                  <c:v>1.5571563726068001</c:v>
                </c:pt>
                <c:pt idx="11">
                  <c:v>1.4369210630039546</c:v>
                </c:pt>
                <c:pt idx="12">
                  <c:v>1.3184335197943218</c:v>
                </c:pt>
                <c:pt idx="13">
                  <c:v>1.2732643589928316</c:v>
                </c:pt>
                <c:pt idx="14">
                  <c:v>1.3076128333610182</c:v>
                </c:pt>
                <c:pt idx="15">
                  <c:v>1.3340110312511422</c:v>
                </c:pt>
                <c:pt idx="16">
                  <c:v>1.357113384436393</c:v>
                </c:pt>
                <c:pt idx="17">
                  <c:v>1.3826930028149078</c:v>
                </c:pt>
                <c:pt idx="18">
                  <c:v>1.5296370890049289</c:v>
                </c:pt>
              </c:numCache>
            </c:numRef>
          </c:val>
          <c:smooth val="0"/>
        </c:ser>
        <c:ser>
          <c:idx val="8"/>
          <c:order val="5"/>
          <c:tx>
            <c:strRef>
              <c:f>'WGI Time Series'!$B$113</c:f>
              <c:strCache>
                <c:ptCount val="1"/>
                <c:pt idx="0">
                  <c:v>Azerbaijan</c:v>
                </c:pt>
              </c:strCache>
            </c:strRef>
          </c:tx>
          <c:spPr>
            <a:ln>
              <a:solidFill>
                <a:schemeClr val="bg1">
                  <a:lumMod val="75000"/>
                </a:schemeClr>
              </a:solidFill>
            </a:ln>
          </c:spPr>
          <c:marker>
            <c:symbol val="none"/>
          </c:marker>
          <c:dLbls>
            <c:dLbl>
              <c:idx val="18"/>
              <c:layout>
                <c:manualLayout>
                  <c:x val="-7.7521989317484198E-3"/>
                  <c:y val="8.3279493909415164E-3"/>
                </c:manualLayout>
              </c:layout>
              <c:tx>
                <c:rich>
                  <a:bodyPr/>
                  <a:lstStyle/>
                  <a:p>
                    <a:r>
                      <a:rPr lang="en-US" sz="900" b="1">
                        <a:solidFill>
                          <a:schemeClr val="bg1">
                            <a:lumMod val="65000"/>
                          </a:schemeClr>
                        </a:solidFill>
                      </a:rPr>
                      <a:t>Azerbaijan</a:t>
                    </a:r>
                    <a:endParaRPr lang="en-US"/>
                  </a:p>
                </c:rich>
              </c:tx>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b="1">
                    <a:solidFill>
                      <a:schemeClr val="bg1">
                        <a:lumMod val="6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Series'!$C$110:$U$110</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Series'!$C$113:$U$113</c:f>
              <c:numCache>
                <c:formatCode>0.00</c:formatCode>
                <c:ptCount val="19"/>
                <c:pt idx="0">
                  <c:v>1.0753816842947574</c:v>
                </c:pt>
                <c:pt idx="1">
                  <c:v>1.1521873853696587</c:v>
                </c:pt>
                <c:pt idx="2">
                  <c:v>1.2289930864445597</c:v>
                </c:pt>
                <c:pt idx="3">
                  <c:v>1.2467505969363626</c:v>
                </c:pt>
                <c:pt idx="4">
                  <c:v>1.2645081074281657</c:v>
                </c:pt>
                <c:pt idx="5">
                  <c:v>1.2892414590468846</c:v>
                </c:pt>
                <c:pt idx="6">
                  <c:v>1.3139748106656037</c:v>
                </c:pt>
                <c:pt idx="7">
                  <c:v>1.4405099959958998</c:v>
                </c:pt>
                <c:pt idx="8">
                  <c:v>1.2448549763891503</c:v>
                </c:pt>
                <c:pt idx="9">
                  <c:v>1.3902903553928094</c:v>
                </c:pt>
                <c:pt idx="10">
                  <c:v>1.3896721720765164</c:v>
                </c:pt>
                <c:pt idx="11">
                  <c:v>1.3562340487638012</c:v>
                </c:pt>
                <c:pt idx="12">
                  <c:v>1.3282724773047059</c:v>
                </c:pt>
                <c:pt idx="13">
                  <c:v>1.2466193126444489</c:v>
                </c:pt>
                <c:pt idx="14">
                  <c:v>1.1646779456820942</c:v>
                </c:pt>
                <c:pt idx="15">
                  <c:v>1.2368183100318348</c:v>
                </c:pt>
                <c:pt idx="16">
                  <c:v>1.2866206591935831</c:v>
                </c:pt>
                <c:pt idx="17">
                  <c:v>1.4919684816297514</c:v>
                </c:pt>
                <c:pt idx="18">
                  <c:v>1.4716468203857964</c:v>
                </c:pt>
              </c:numCache>
            </c:numRef>
          </c:val>
          <c:smooth val="0"/>
        </c:ser>
        <c:ser>
          <c:idx val="3"/>
          <c:order val="6"/>
          <c:tx>
            <c:strRef>
              <c:f>'WGI Time Series'!$B$138</c:f>
              <c:strCache>
                <c:ptCount val="1"/>
                <c:pt idx="0">
                  <c:v>Ukraine</c:v>
                </c:pt>
              </c:strCache>
            </c:strRef>
          </c:tx>
          <c:spPr>
            <a:ln>
              <a:solidFill>
                <a:srgbClr val="FF0000"/>
              </a:solidFill>
            </a:ln>
          </c:spPr>
          <c:marker>
            <c:symbol val="none"/>
          </c:marker>
          <c:dLbls>
            <c:dLbl>
              <c:idx val="18"/>
              <c:layout>
                <c:manualLayout>
                  <c:x val="-8.6657408804733903E-3"/>
                  <c:y val="6.41025641025641E-3"/>
                </c:manualLayout>
              </c:layout>
              <c:tx>
                <c:rich>
                  <a:bodyPr/>
                  <a:lstStyle/>
                  <a:p>
                    <a:pPr>
                      <a:defRPr sz="900" b="1">
                        <a:solidFill>
                          <a:srgbClr val="FF0000"/>
                        </a:solidFill>
                      </a:defRPr>
                    </a:pPr>
                    <a:r>
                      <a:rPr lang="en-US" sz="900" b="1">
                        <a:solidFill>
                          <a:srgbClr val="FF0000"/>
                        </a:solidFill>
                      </a:rPr>
                      <a:t>Ukraine</a:t>
                    </a:r>
                    <a:endParaRPr lang="en-US" b="1">
                      <a:solidFill>
                        <a:schemeClr val="accent1">
                          <a:lumMod val="60000"/>
                          <a:lumOff val="40000"/>
                        </a:schemeClr>
                      </a:solidFill>
                    </a:endParaRPr>
                  </a:p>
                </c:rich>
              </c:tx>
              <c:sp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solidFill>
                      <a:srgbClr val="FF000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Series'!$C$138:$U$138</c:f>
              <c:numCache>
                <c:formatCode>0.00</c:formatCode>
                <c:ptCount val="19"/>
                <c:pt idx="0">
                  <c:v>1.3393956699381473</c:v>
                </c:pt>
                <c:pt idx="1">
                  <c:v>1.266494649782723</c:v>
                </c:pt>
                <c:pt idx="2">
                  <c:v>1.1935936296272986</c:v>
                </c:pt>
                <c:pt idx="3">
                  <c:v>1.2429366253901015</c:v>
                </c:pt>
                <c:pt idx="4">
                  <c:v>1.2922796211529046</c:v>
                </c:pt>
                <c:pt idx="5">
                  <c:v>1.3220586373996259</c:v>
                </c:pt>
                <c:pt idx="6">
                  <c:v>1.3518376536463474</c:v>
                </c:pt>
                <c:pt idx="7">
                  <c:v>1.5495413171847892</c:v>
                </c:pt>
                <c:pt idx="8">
                  <c:v>1.5077380335394683</c:v>
                </c:pt>
                <c:pt idx="9">
                  <c:v>1.749366489561277</c:v>
                </c:pt>
                <c:pt idx="10">
                  <c:v>1.7584145548082386</c:v>
                </c:pt>
                <c:pt idx="11">
                  <c:v>1.6856246377024435</c:v>
                </c:pt>
                <c:pt idx="12">
                  <c:v>1.6296968212334084</c:v>
                </c:pt>
                <c:pt idx="13">
                  <c:v>1.3691231355028228</c:v>
                </c:pt>
                <c:pt idx="14">
                  <c:v>1.4068537736437592</c:v>
                </c:pt>
                <c:pt idx="15">
                  <c:v>1.3818524717766034</c:v>
                </c:pt>
                <c:pt idx="16">
                  <c:v>1.342441408861446</c:v>
                </c:pt>
                <c:pt idx="17">
                  <c:v>1.267543932758763</c:v>
                </c:pt>
                <c:pt idx="18">
                  <c:v>1.3831214824537268</c:v>
                </c:pt>
              </c:numCache>
            </c:numRef>
          </c:val>
          <c:smooth val="0"/>
        </c:ser>
        <c:dLbls>
          <c:showLegendKey val="0"/>
          <c:showVal val="0"/>
          <c:showCatName val="0"/>
          <c:showSerName val="0"/>
          <c:showPercent val="0"/>
          <c:showBubbleSize val="0"/>
        </c:dLbls>
        <c:smooth val="0"/>
        <c:axId val="1498098000"/>
        <c:axId val="1498090928"/>
      </c:lineChart>
      <c:catAx>
        <c:axId val="1498098000"/>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498090928"/>
        <c:crosses val="autoZero"/>
        <c:auto val="1"/>
        <c:lblAlgn val="ctr"/>
        <c:lblOffset val="100"/>
        <c:noMultiLvlLbl val="0"/>
      </c:catAx>
      <c:valAx>
        <c:axId val="1498090928"/>
        <c:scaling>
          <c:orientation val="minMax"/>
          <c:max val="5"/>
          <c:min val="1"/>
        </c:scaling>
        <c:delete val="0"/>
        <c:axPos val="l"/>
        <c:majorGridlines>
          <c:spPr>
            <a:ln>
              <a:solidFill>
                <a:schemeClr val="bg1">
                  <a:lumMod val="50000"/>
                  <a:alpha val="35000"/>
                </a:schemeClr>
              </a:solidFill>
            </a:ln>
          </c:spPr>
        </c:majorGridlines>
        <c:title>
          <c:tx>
            <c:rich>
              <a:bodyPr rot="-5400000" vert="horz"/>
              <a:lstStyle/>
              <a:p>
                <a:pPr>
                  <a:defRPr/>
                </a:pPr>
                <a:r>
                  <a:rPr lang="en-US"/>
                  <a:t>1 to 5 Score,</a:t>
                </a:r>
                <a:r>
                  <a:rPr lang="en-US" baseline="0"/>
                  <a:t> with 5 being the least corrupt</a:t>
                </a:r>
                <a:endParaRPr lang="en-US"/>
              </a:p>
            </c:rich>
          </c:tx>
          <c:layout>
            <c:manualLayout>
              <c:xMode val="edge"/>
              <c:yMode val="edge"/>
              <c:x val="1.0089612556607947E-2"/>
              <c:y val="0.30435459990578101"/>
            </c:manualLayout>
          </c:layout>
          <c:overlay val="0"/>
        </c:title>
        <c:numFmt formatCode="0" sourceLinked="0"/>
        <c:majorTickMark val="out"/>
        <c:minorTickMark val="none"/>
        <c:tickLblPos val="nextTo"/>
        <c:spPr>
          <a:ln>
            <a:solidFill>
              <a:schemeClr val="tx1"/>
            </a:solidFill>
          </a:ln>
        </c:spPr>
        <c:txPr>
          <a:bodyPr/>
          <a:lstStyle/>
          <a:p>
            <a:pPr>
              <a:defRPr b="1"/>
            </a:pPr>
            <a:endParaRPr lang="en-US"/>
          </a:p>
        </c:txPr>
        <c:crossAx val="1498098000"/>
        <c:crosses val="autoZero"/>
        <c:crossBetween val="between"/>
        <c:majorUnit val="1"/>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Control of Corruption </a:t>
            </a:r>
            <a:r>
              <a:rPr lang="en-US" sz="1800" b="1" i="0" baseline="0" dirty="0" smtClean="0">
                <a:effectLst/>
              </a:rPr>
              <a:t>in Georgia and Europe</a:t>
            </a:r>
            <a:endParaRPr lang="en-US" dirty="0">
              <a:effectLst/>
            </a:endParaRPr>
          </a:p>
          <a:p>
            <a:pPr>
              <a:defRPr/>
            </a:pPr>
            <a:endParaRPr lang="en-US" sz="1600" i="1" dirty="0">
              <a:effectLst/>
            </a:endParaRPr>
          </a:p>
        </c:rich>
      </c:tx>
      <c:layout>
        <c:manualLayout>
          <c:xMode val="edge"/>
          <c:yMode val="edge"/>
          <c:x val="0.21255401110575461"/>
          <c:y val="8.5470085470085479E-3"/>
        </c:manualLayout>
      </c:layout>
      <c:overlay val="0"/>
    </c:title>
    <c:autoTitleDeleted val="0"/>
    <c:plotArea>
      <c:layout/>
      <c:lineChart>
        <c:grouping val="standard"/>
        <c:varyColors val="0"/>
        <c:ser>
          <c:idx val="9"/>
          <c:order val="0"/>
          <c:tx>
            <c:strRef>
              <c:f>'WGI Time Series'!$B$120</c:f>
              <c:strCache>
                <c:ptCount val="1"/>
                <c:pt idx="0">
                  <c:v>Georgia</c:v>
                </c:pt>
              </c:strCache>
            </c:strRef>
          </c:tx>
          <c:spPr>
            <a:ln>
              <a:solidFill>
                <a:schemeClr val="accent5"/>
              </a:solidFill>
            </a:ln>
          </c:spPr>
          <c:marker>
            <c:symbol val="none"/>
          </c:marker>
          <c:dLbls>
            <c:dLbl>
              <c:idx val="16"/>
              <c:layout>
                <c:manualLayout>
                  <c:x val="-4.2835934669893617E-3"/>
                  <c:y val="-1.7094017094017096E-2"/>
                </c:manualLayout>
              </c:layout>
              <c:spPr/>
              <c:txPr>
                <a:bodyPr/>
                <a:lstStyle/>
                <a:p>
                  <a:pPr>
                    <a:defRPr>
                      <a:solidFill>
                        <a:schemeClr val="accent5">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Series'!$E$110:$U$110</c:f>
              <c:numCache>
                <c:formatCode>General</c:formatCode>
                <c:ptCount val="1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numCache>
            </c:numRef>
          </c:cat>
          <c:val>
            <c:numRef>
              <c:f>'WGI Time Series'!$E$120:$U$120</c:f>
              <c:numCache>
                <c:formatCode>0.00</c:formatCode>
                <c:ptCount val="17"/>
                <c:pt idx="0">
                  <c:v>1.6345813899800172</c:v>
                </c:pt>
                <c:pt idx="1">
                  <c:v>1.578674144215837</c:v>
                </c:pt>
                <c:pt idx="2">
                  <c:v>1.5227668984516567</c:v>
                </c:pt>
                <c:pt idx="3">
                  <c:v>1.3676562424342469</c:v>
                </c:pt>
                <c:pt idx="4">
                  <c:v>1.2125455864168371</c:v>
                </c:pt>
                <c:pt idx="5">
                  <c:v>1.7964724831310659</c:v>
                </c:pt>
                <c:pt idx="6">
                  <c:v>1.8426963085732053</c:v>
                </c:pt>
                <c:pt idx="7">
                  <c:v>2.1385698903257819</c:v>
                </c:pt>
                <c:pt idx="8">
                  <c:v>2.5133796838875346</c:v>
                </c:pt>
                <c:pt idx="9">
                  <c:v>2.2693964575022756</c:v>
                </c:pt>
                <c:pt idx="10">
                  <c:v>2.2997324760360489</c:v>
                </c:pt>
                <c:pt idx="11">
                  <c:v>2.2989909393020032</c:v>
                </c:pt>
                <c:pt idx="12">
                  <c:v>2.4239081643435174</c:v>
                </c:pt>
                <c:pt idx="13">
                  <c:v>2.5362377953583222</c:v>
                </c:pt>
                <c:pt idx="14">
                  <c:v>2.8630065621044158</c:v>
                </c:pt>
                <c:pt idx="15">
                  <c:v>2.9839215901096781</c:v>
                </c:pt>
                <c:pt idx="16">
                  <c:v>3.4469050988623819</c:v>
                </c:pt>
              </c:numCache>
            </c:numRef>
          </c:val>
          <c:smooth val="0"/>
        </c:ser>
        <c:ser>
          <c:idx val="5"/>
          <c:order val="1"/>
          <c:tx>
            <c:strRef>
              <c:f>'WGI Time Series'!$B$146</c:f>
              <c:strCache>
                <c:ptCount val="1"/>
                <c:pt idx="0">
                  <c:v>E&amp;E Graduates</c:v>
                </c:pt>
              </c:strCache>
            </c:strRef>
          </c:tx>
          <c:spPr>
            <a:ln>
              <a:solidFill>
                <a:schemeClr val="tx2"/>
              </a:solidFill>
            </a:ln>
          </c:spPr>
          <c:marker>
            <c:symbol val="none"/>
          </c:marker>
          <c:dLbls>
            <c:dLbl>
              <c:idx val="11"/>
              <c:layout>
                <c:manualLayout>
                  <c:x val="4.1669944728543039E-2"/>
                  <c:y val="-2.9914529914529916E-2"/>
                </c:manualLayout>
              </c:layout>
              <c:spPr/>
              <c:txPr>
                <a:bodyPr/>
                <a:lstStyle/>
                <a:p>
                  <a:pPr>
                    <a:defRPr>
                      <a:solidFill>
                        <a:schemeClr val="tx2"/>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Series'!$E$110:$U$110</c:f>
              <c:numCache>
                <c:formatCode>General</c:formatCode>
                <c:ptCount val="1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numCache>
            </c:numRef>
          </c:cat>
          <c:val>
            <c:numRef>
              <c:f>'WGI Time Series'!$E$146:$U$146</c:f>
              <c:numCache>
                <c:formatCode>0.00</c:formatCode>
                <c:ptCount val="17"/>
                <c:pt idx="0">
                  <c:v>2.8194336275283587</c:v>
                </c:pt>
                <c:pt idx="1">
                  <c:v>2.7940193033210687</c:v>
                </c:pt>
                <c:pt idx="2">
                  <c:v>2.7686049791137783</c:v>
                </c:pt>
                <c:pt idx="3">
                  <c:v>2.7790001525428321</c:v>
                </c:pt>
                <c:pt idx="4">
                  <c:v>2.7893953259718853</c:v>
                </c:pt>
                <c:pt idx="5">
                  <c:v>2.956653665972615</c:v>
                </c:pt>
                <c:pt idx="6">
                  <c:v>2.9941344920382535</c:v>
                </c:pt>
                <c:pt idx="7">
                  <c:v>3.017903623249214</c:v>
                </c:pt>
                <c:pt idx="8">
                  <c:v>2.9613967350815837</c:v>
                </c:pt>
                <c:pt idx="9">
                  <c:v>2.9043881426791756</c:v>
                </c:pt>
                <c:pt idx="10">
                  <c:v>2.8619692583211145</c:v>
                </c:pt>
                <c:pt idx="11">
                  <c:v>2.87180941479685</c:v>
                </c:pt>
                <c:pt idx="12">
                  <c:v>2.8699078819020425</c:v>
                </c:pt>
                <c:pt idx="13">
                  <c:v>2.9106018446831228</c:v>
                </c:pt>
                <c:pt idx="14">
                  <c:v>2.8761448425262035</c:v>
                </c:pt>
                <c:pt idx="15">
                  <c:v>2.9049110665889795</c:v>
                </c:pt>
                <c:pt idx="16">
                  <c:v>2.9644815409631322</c:v>
                </c:pt>
              </c:numCache>
            </c:numRef>
          </c:val>
          <c:smooth val="0"/>
        </c:ser>
        <c:ser>
          <c:idx val="0"/>
          <c:order val="2"/>
          <c:tx>
            <c:strRef>
              <c:f>'WGI Time Series'!$B$140</c:f>
              <c:strCache>
                <c:ptCount val="1"/>
                <c:pt idx="0">
                  <c:v>Italy</c:v>
                </c:pt>
              </c:strCache>
            </c:strRef>
          </c:tx>
          <c:spPr>
            <a:ln>
              <a:solidFill>
                <a:schemeClr val="accent6"/>
              </a:solidFill>
            </a:ln>
          </c:spPr>
          <c:marker>
            <c:symbol val="none"/>
          </c:marker>
          <c:dLbls>
            <c:dLbl>
              <c:idx val="15"/>
              <c:layout>
                <c:manualLayout>
                  <c:x val="4.2337002540220152E-2"/>
                  <c:y val="-4.2736725217040177E-3"/>
                </c:manualLayout>
              </c:layout>
              <c:spPr/>
              <c:txPr>
                <a:bodyPr/>
                <a:lstStyle/>
                <a:p>
                  <a:pPr>
                    <a:defRPr>
                      <a:solidFill>
                        <a:schemeClr val="accent6">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Series'!$E$140:$U$140</c:f>
              <c:numCache>
                <c:formatCode>0.00</c:formatCode>
                <c:ptCount val="17"/>
                <c:pt idx="0">
                  <c:v>3.18311353175238</c:v>
                </c:pt>
                <c:pt idx="1">
                  <c:v>3.3024300283402699</c:v>
                </c:pt>
                <c:pt idx="2">
                  <c:v>3.4217465249281598</c:v>
                </c:pt>
                <c:pt idx="3">
                  <c:v>3.3121742048232936</c:v>
                </c:pt>
                <c:pt idx="4">
                  <c:v>3.202601884718427</c:v>
                </c:pt>
                <c:pt idx="5">
                  <c:v>3.1960827061581516</c:v>
                </c:pt>
                <c:pt idx="6">
                  <c:v>3.0146321654191133</c:v>
                </c:pt>
                <c:pt idx="7">
                  <c:v>3.0374151592966343</c:v>
                </c:pt>
                <c:pt idx="8">
                  <c:v>3.1108276146183735</c:v>
                </c:pt>
                <c:pt idx="9">
                  <c:v>2.9287982970940289</c:v>
                </c:pt>
                <c:pt idx="10">
                  <c:v>2.8621616938693046</c:v>
                </c:pt>
                <c:pt idx="11">
                  <c:v>2.714077756952781</c:v>
                </c:pt>
                <c:pt idx="12">
                  <c:v>2.5594529388955314</c:v>
                </c:pt>
                <c:pt idx="13">
                  <c:v>2.6624607777556193</c:v>
                </c:pt>
                <c:pt idx="14">
                  <c:v>2.5325010856623198</c:v>
                </c:pt>
                <c:pt idx="15">
                  <c:v>2.5183195872991178</c:v>
                </c:pt>
                <c:pt idx="16">
                  <c:v>2.434663049305267</c:v>
                </c:pt>
              </c:numCache>
            </c:numRef>
          </c:val>
          <c:smooth val="0"/>
        </c:ser>
        <c:ser>
          <c:idx val="1"/>
          <c:order val="3"/>
          <c:tx>
            <c:strRef>
              <c:f>'WGI Time Series'!$B$141</c:f>
              <c:strCache>
                <c:ptCount val="1"/>
                <c:pt idx="0">
                  <c:v>Greece</c:v>
                </c:pt>
              </c:strCache>
            </c:strRef>
          </c:tx>
          <c:marker>
            <c:symbol val="none"/>
          </c:marker>
          <c:dLbls>
            <c:dLbl>
              <c:idx val="15"/>
              <c:layout>
                <c:manualLayout>
                  <c:x val="3.810330228619814E-2"/>
                  <c:y val="6.41025641025641E-3"/>
                </c:manualLayout>
              </c:layout>
              <c:spPr/>
              <c:txPr>
                <a:bodyPr/>
                <a:lstStyle/>
                <a:p>
                  <a:pPr>
                    <a:defRPr>
                      <a:solidFill>
                        <a:schemeClr val="accent2"/>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Series'!$E$141:$U$141</c:f>
              <c:numCache>
                <c:formatCode>0.00</c:formatCode>
                <c:ptCount val="17"/>
                <c:pt idx="0">
                  <c:v>3.8213253501909339</c:v>
                </c:pt>
                <c:pt idx="1">
                  <c:v>3.642713920778752</c:v>
                </c:pt>
                <c:pt idx="2">
                  <c:v>3.4641024913665697</c:v>
                </c:pt>
                <c:pt idx="3">
                  <c:v>3.2758235918948895</c:v>
                </c:pt>
                <c:pt idx="4">
                  <c:v>3.0875446924232088</c:v>
                </c:pt>
                <c:pt idx="5">
                  <c:v>3.0588487715847763</c:v>
                </c:pt>
                <c:pt idx="6">
                  <c:v>3.145760849333175</c:v>
                </c:pt>
                <c:pt idx="7">
                  <c:v>3.001047463123665</c:v>
                </c:pt>
                <c:pt idx="8">
                  <c:v>2.9834658480909306</c:v>
                </c:pt>
                <c:pt idx="9">
                  <c:v>2.8655498943118953</c:v>
                </c:pt>
                <c:pt idx="10">
                  <c:v>2.6829844284508604</c:v>
                </c:pt>
                <c:pt idx="11">
                  <c:v>2.5746189831467219</c:v>
                </c:pt>
                <c:pt idx="12">
                  <c:v>2.3774513606214787</c:v>
                </c:pt>
                <c:pt idx="13">
                  <c:v>2.3460668734424943</c:v>
                </c:pt>
                <c:pt idx="14">
                  <c:v>2.2628654180364474</c:v>
                </c:pt>
                <c:pt idx="15">
                  <c:v>2.4390108147099525</c:v>
                </c:pt>
                <c:pt idx="16">
                  <c:v>2.3276629435980443</c:v>
                </c:pt>
              </c:numCache>
            </c:numRef>
          </c:val>
          <c:smooth val="0"/>
        </c:ser>
        <c:ser>
          <c:idx val="2"/>
          <c:order val="4"/>
          <c:tx>
            <c:strRef>
              <c:f>'WGI Time Series'!$B$142</c:f>
              <c:strCache>
                <c:ptCount val="1"/>
                <c:pt idx="0">
                  <c:v>Germany</c:v>
                </c:pt>
              </c:strCache>
            </c:strRef>
          </c:tx>
          <c:spPr>
            <a:ln>
              <a:solidFill>
                <a:sysClr val="windowText" lastClr="000000"/>
              </a:solidFill>
            </a:ln>
          </c:spPr>
          <c:marker>
            <c:symbol val="none"/>
          </c:marker>
          <c:dLbls>
            <c:dLbl>
              <c:idx val="16"/>
              <c:layout>
                <c:manualLayout>
                  <c:x val="-1.3249037138774249E-2"/>
                  <c:y val="-1.6874957937950064E-2"/>
                </c:manualLayout>
              </c:layout>
              <c:tx>
                <c:rich>
                  <a:bodyPr/>
                  <a:lstStyle/>
                  <a:p>
                    <a:r>
                      <a:rPr lang="en-US"/>
                      <a:t>Germany</a:t>
                    </a:r>
                  </a:p>
                </c:rich>
              </c:tx>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Series'!$E$142:$U$142</c:f>
              <c:numCache>
                <c:formatCode>0.00</c:formatCode>
                <c:ptCount val="17"/>
                <c:pt idx="0">
                  <c:v>5</c:v>
                </c:pt>
                <c:pt idx="1">
                  <c:v>4.9811303685167054</c:v>
                </c:pt>
                <c:pt idx="2">
                  <c:v>4.825078877146268</c:v>
                </c:pt>
                <c:pt idx="3">
                  <c:v>4.8910003739832018</c:v>
                </c:pt>
                <c:pt idx="4">
                  <c:v>4.9569218708201355</c:v>
                </c:pt>
                <c:pt idx="5">
                  <c:v>4.8743701097928955</c:v>
                </c:pt>
                <c:pt idx="6">
                  <c:v>4.7790802318811973</c:v>
                </c:pt>
                <c:pt idx="7">
                  <c:v>4.7745080829274276</c:v>
                </c:pt>
                <c:pt idx="8">
                  <c:v>4.6859955618544937</c:v>
                </c:pt>
                <c:pt idx="9">
                  <c:v>4.5821414728310259</c:v>
                </c:pt>
                <c:pt idx="10">
                  <c:v>4.6236610152909652</c:v>
                </c:pt>
                <c:pt idx="11">
                  <c:v>4.6124409526945573</c:v>
                </c:pt>
                <c:pt idx="12">
                  <c:v>4.6288323701121428</c:v>
                </c:pt>
                <c:pt idx="13">
                  <c:v>4.5960088895468978</c:v>
                </c:pt>
                <c:pt idx="14">
                  <c:v>4.6832793790771312</c:v>
                </c:pt>
                <c:pt idx="15">
                  <c:v>4.677204329469868</c:v>
                </c:pt>
                <c:pt idx="16">
                  <c:v>4.7386528840914197</c:v>
                </c:pt>
              </c:numCache>
            </c:numRef>
          </c:val>
          <c:smooth val="0"/>
        </c:ser>
        <c:ser>
          <c:idx val="3"/>
          <c:order val="5"/>
          <c:tx>
            <c:strRef>
              <c:f>'WGI Time Series'!$B$143</c:f>
              <c:strCache>
                <c:ptCount val="1"/>
                <c:pt idx="0">
                  <c:v>Spain</c:v>
                </c:pt>
              </c:strCache>
            </c:strRef>
          </c:tx>
          <c:spPr>
            <a:ln>
              <a:solidFill>
                <a:srgbClr val="002060"/>
              </a:solidFill>
            </a:ln>
          </c:spPr>
          <c:marker>
            <c:symbol val="none"/>
          </c:marker>
          <c:dLbls>
            <c:dLbl>
              <c:idx val="15"/>
              <c:layout>
                <c:manualLayout>
                  <c:x val="4.3748235958227494E-2"/>
                  <c:y val="7.9059829059829057E-2"/>
                </c:manualLayout>
              </c:layout>
              <c:spPr/>
              <c:txPr>
                <a:bodyPr/>
                <a:lstStyle/>
                <a:p>
                  <a:pPr>
                    <a:defRPr>
                      <a:solidFill>
                        <a:srgbClr val="00206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'WGI Time Series'!$E$143:$U$143</c:f>
              <c:numCache>
                <c:formatCode>0.00</c:formatCode>
                <c:ptCount val="17"/>
                <c:pt idx="0">
                  <c:v>4.1970498054506988</c:v>
                </c:pt>
                <c:pt idx="1">
                  <c:v>4.1699730221401818</c:v>
                </c:pt>
                <c:pt idx="2">
                  <c:v>4.142896238829664</c:v>
                </c:pt>
                <c:pt idx="3">
                  <c:v>4.1454825535426405</c:v>
                </c:pt>
                <c:pt idx="4">
                  <c:v>4.148068868255617</c:v>
                </c:pt>
                <c:pt idx="5">
                  <c:v>4.1738256566979768</c:v>
                </c:pt>
                <c:pt idx="6">
                  <c:v>4.1570341550035241</c:v>
                </c:pt>
                <c:pt idx="7">
                  <c:v>4.099276572567363</c:v>
                </c:pt>
                <c:pt idx="8">
                  <c:v>3.8931463552329446</c:v>
                </c:pt>
                <c:pt idx="9">
                  <c:v>3.7427824336179096</c:v>
                </c:pt>
                <c:pt idx="10">
                  <c:v>3.8784512951492793</c:v>
                </c:pt>
                <c:pt idx="11">
                  <c:v>3.7478220084675384</c:v>
                </c:pt>
                <c:pt idx="12">
                  <c:v>3.7691624329842894</c:v>
                </c:pt>
                <c:pt idx="13">
                  <c:v>3.8181722612209574</c:v>
                </c:pt>
                <c:pt idx="14">
                  <c:v>3.8102663126645444</c:v>
                </c:pt>
                <c:pt idx="15">
                  <c:v>3.5313361230088769</c:v>
                </c:pt>
                <c:pt idx="16">
                  <c:v>3.1903030108020056</c:v>
                </c:pt>
              </c:numCache>
            </c:numRef>
          </c:val>
          <c:smooth val="0"/>
        </c:ser>
        <c:dLbls>
          <c:showLegendKey val="0"/>
          <c:showVal val="0"/>
          <c:showCatName val="0"/>
          <c:showSerName val="0"/>
          <c:showPercent val="0"/>
          <c:showBubbleSize val="0"/>
        </c:dLbls>
        <c:smooth val="0"/>
        <c:axId val="1498100720"/>
        <c:axId val="1498091472"/>
      </c:lineChart>
      <c:catAx>
        <c:axId val="1498100720"/>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498091472"/>
        <c:crosses val="autoZero"/>
        <c:auto val="1"/>
        <c:lblAlgn val="ctr"/>
        <c:lblOffset val="100"/>
        <c:noMultiLvlLbl val="0"/>
      </c:catAx>
      <c:valAx>
        <c:axId val="1498091472"/>
        <c:scaling>
          <c:orientation val="minMax"/>
          <c:max val="5"/>
          <c:min val="1"/>
        </c:scaling>
        <c:delete val="0"/>
        <c:axPos val="l"/>
        <c:majorGridlines>
          <c:spPr>
            <a:ln>
              <a:solidFill>
                <a:schemeClr val="bg1">
                  <a:lumMod val="50000"/>
                  <a:alpha val="35000"/>
                </a:schemeClr>
              </a:solidFill>
            </a:ln>
          </c:spPr>
        </c:majorGridlines>
        <c:title>
          <c:tx>
            <c:rich>
              <a:bodyPr rot="-5400000" vert="horz"/>
              <a:lstStyle/>
              <a:p>
                <a:pPr>
                  <a:defRPr/>
                </a:pPr>
                <a:r>
                  <a:rPr lang="en-US"/>
                  <a:t>1 to 5 Score, with 5 the Least Corrupt</a:t>
                </a:r>
              </a:p>
            </c:rich>
          </c:tx>
          <c:layout>
            <c:manualLayout>
              <c:xMode val="edge"/>
              <c:yMode val="edge"/>
              <c:x val="6.9690484286415938E-3"/>
              <c:y val="0.29101588263005584"/>
            </c:manualLayout>
          </c:layout>
          <c:overlay val="0"/>
        </c:title>
        <c:numFmt formatCode="0.0" sourceLinked="0"/>
        <c:majorTickMark val="out"/>
        <c:minorTickMark val="none"/>
        <c:tickLblPos val="nextTo"/>
        <c:spPr>
          <a:ln>
            <a:solidFill>
              <a:schemeClr val="tx1"/>
            </a:solidFill>
          </a:ln>
        </c:spPr>
        <c:txPr>
          <a:bodyPr/>
          <a:lstStyle/>
          <a:p>
            <a:pPr>
              <a:defRPr b="1"/>
            </a:pPr>
            <a:endParaRPr lang="en-US"/>
          </a:p>
        </c:txPr>
        <c:crossAx val="1498100720"/>
        <c:crosses val="autoZero"/>
        <c:crossBetween val="between"/>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aseline="0" dirty="0" smtClean="0"/>
              <a:t>Corruption </a:t>
            </a:r>
            <a:r>
              <a:rPr lang="en-US" sz="1600" baseline="0" dirty="0"/>
              <a:t>vs. Business Environment </a:t>
            </a:r>
            <a:r>
              <a:rPr lang="en-US" sz="1600" baseline="0" dirty="0" smtClean="0"/>
              <a:t>in 2015 in Eastern Europe &amp; Eurasia </a:t>
            </a:r>
            <a:endParaRPr lang="en-US" sz="1600" dirty="0"/>
          </a:p>
        </c:rich>
      </c:tx>
      <c:layout/>
      <c:overlay val="0"/>
    </c:title>
    <c:autoTitleDeleted val="0"/>
    <c:plotArea>
      <c:layout/>
      <c:scatterChart>
        <c:scatterStyle val="lineMarker"/>
        <c:varyColors val="0"/>
        <c:ser>
          <c:idx val="0"/>
          <c:order val="0"/>
          <c:spPr>
            <a:ln w="28575">
              <a:noFill/>
            </a:ln>
          </c:spPr>
          <c:dPt>
            <c:idx val="1"/>
            <c:marker>
              <c:spPr>
                <a:solidFill>
                  <a:schemeClr val="accent2"/>
                </a:solidFill>
                <a:ln>
                  <a:solidFill>
                    <a:schemeClr val="accent2"/>
                  </a:solidFill>
                </a:ln>
              </c:spPr>
            </c:marker>
            <c:bubble3D val="0"/>
          </c:dPt>
          <c:dPt>
            <c:idx val="16"/>
            <c:marker>
              <c:spPr>
                <a:solidFill>
                  <a:schemeClr val="accent2"/>
                </a:solidFill>
                <a:ln>
                  <a:solidFill>
                    <a:schemeClr val="accent2"/>
                  </a:solidFill>
                </a:ln>
              </c:spPr>
            </c:marker>
            <c:bubble3D val="0"/>
          </c:dPt>
          <c:dPt>
            <c:idx val="17"/>
            <c:marker>
              <c:spPr>
                <a:solidFill>
                  <a:schemeClr val="accent2"/>
                </a:solidFill>
                <a:ln>
                  <a:solidFill>
                    <a:schemeClr val="accent2"/>
                  </a:solidFill>
                </a:ln>
              </c:spPr>
            </c:marker>
            <c:bubble3D val="0"/>
          </c:dPt>
          <c:dPt>
            <c:idx val="20"/>
            <c:marker>
              <c:spPr>
                <a:solidFill>
                  <a:schemeClr val="accent2"/>
                </a:solidFill>
                <a:ln>
                  <a:solidFill>
                    <a:schemeClr val="accent2"/>
                  </a:solidFill>
                </a:ln>
              </c:spPr>
            </c:marker>
            <c:bubble3D val="0"/>
          </c:dPt>
          <c:dPt>
            <c:idx val="21"/>
            <c:marker>
              <c:spPr>
                <a:solidFill>
                  <a:schemeClr val="accent2"/>
                </a:solidFill>
                <a:ln>
                  <a:solidFill>
                    <a:schemeClr val="accent2"/>
                  </a:solidFill>
                </a:ln>
              </c:spPr>
            </c:marker>
            <c:bubble3D val="0"/>
          </c:dPt>
          <c:dPt>
            <c:idx val="22"/>
            <c:marker>
              <c:spPr>
                <a:solidFill>
                  <a:schemeClr val="accent2"/>
                </a:solidFill>
                <a:ln>
                  <a:solidFill>
                    <a:schemeClr val="accent2"/>
                  </a:solidFill>
                </a:ln>
              </c:spPr>
            </c:marker>
            <c:bubble3D val="0"/>
          </c:dPt>
          <c:dPt>
            <c:idx val="23"/>
            <c:marker>
              <c:spPr>
                <a:solidFill>
                  <a:schemeClr val="accent2"/>
                </a:solidFill>
                <a:ln>
                  <a:solidFill>
                    <a:schemeClr val="accent2"/>
                  </a:solidFill>
                </a:ln>
              </c:spPr>
            </c:marker>
            <c:bubble3D val="0"/>
          </c:dPt>
          <c:dPt>
            <c:idx val="24"/>
            <c:marker>
              <c:spPr>
                <a:solidFill>
                  <a:schemeClr val="accent2"/>
                </a:solidFill>
                <a:ln>
                  <a:solidFill>
                    <a:schemeClr val="accent2"/>
                  </a:solidFill>
                </a:ln>
              </c:spPr>
            </c:marker>
            <c:bubble3D val="0"/>
          </c:dPt>
          <c:dPt>
            <c:idx val="25"/>
            <c:marker>
              <c:spPr>
                <a:solidFill>
                  <a:schemeClr val="accent2"/>
                </a:solidFill>
                <a:ln>
                  <a:solidFill>
                    <a:schemeClr val="accent2"/>
                  </a:solidFill>
                </a:ln>
              </c:spPr>
            </c:marker>
            <c:bubble3D val="0"/>
          </c:dPt>
          <c:dPt>
            <c:idx val="26"/>
            <c:marker>
              <c:spPr>
                <a:solidFill>
                  <a:schemeClr val="accent2"/>
                </a:solidFill>
                <a:ln>
                  <a:solidFill>
                    <a:schemeClr val="accent2"/>
                  </a:solidFill>
                </a:ln>
              </c:spPr>
            </c:marker>
            <c:bubble3D val="0"/>
          </c:dPt>
          <c:dPt>
            <c:idx val="27"/>
            <c:marker>
              <c:spPr>
                <a:solidFill>
                  <a:schemeClr val="accent2"/>
                </a:solidFill>
                <a:ln>
                  <a:solidFill>
                    <a:schemeClr val="accent2"/>
                  </a:solidFill>
                </a:ln>
              </c:spPr>
            </c:marker>
            <c:bubble3D val="0"/>
          </c:dPt>
          <c:dLbls>
            <c:dLbl>
              <c:idx val="0"/>
              <c:layout>
                <c:manualLayout>
                  <c:x val="-4.2562724014336917E-2"/>
                  <c:y val="-2.5894538606403013E-2"/>
                </c:manualLayout>
              </c:layout>
              <c:tx>
                <c:strRef>
                  <c:f>Sheet1!$I$111</c:f>
                  <c:strCache>
                    <c:ptCount val="1"/>
                    <c:pt idx="0">
                      <c:v>Estonia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{3E3C2C95-76E9-4896-8F95-8E4F73DD75C8}</c15:txfldGUID>
                      <c15:f>Sheet1!$I$111</c15:f>
                      <c15:dlblFieldTableCache>
                        <c:ptCount val="1"/>
                        <c:pt idx="0">
                          <c:v>Estonia</c:v>
                        </c:pt>
                      </c15:dlblFieldTableCache>
                    </c15:dlblFTEntry>
                  </c15:dlblFieldTable>
                  <c15:showDataLabelsRange val="0"/>
                </c:ext>
              </c:extLst>
            </c:dLbl>
            <c:dLbl>
              <c:idx val="1"/>
              <c:layout>
                <c:manualLayout>
                  <c:x val="-7.8405017921146958E-2"/>
                  <c:y val="-2.1186440677966101E-2"/>
                </c:manualLayout>
              </c:layout>
              <c:tx>
                <c:strRef>
                  <c:f>Sheet1!$I$112</c:f>
                  <c:strCache>
                    <c:ptCount val="1"/>
                    <c:pt idx="0">
                      <c:v>Georgia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{BD3850EB-8C42-4A22-9B17-45E700DF617E}</c15:txfldGUID>
                      <c15:f>Sheet1!$I$112</c15:f>
                      <c15:dlblFieldTableCache>
                        <c:ptCount val="1"/>
                        <c:pt idx="0">
                          <c:v>Georgia</c:v>
                        </c:pt>
                      </c15:dlblFieldTableCache>
                    </c15:dlblFTEntry>
                  </c15:dlblFieldTable>
                  <c15:showDataLabelsRange val="0"/>
                </c:ext>
              </c:extLst>
            </c:dLbl>
            <c:dLbl>
              <c:idx val="2"/>
              <c:layout>
                <c:manualLayout>
                  <c:x val="-1.3440860215053764E-2"/>
                  <c:y val="-1.4124293785310648E-2"/>
                </c:manualLayout>
              </c:layout>
              <c:tx>
                <c:strRef>
                  <c:f>Sheet1!$I$113</c:f>
                  <c:strCache>
                    <c:ptCount val="1"/>
                    <c:pt idx="0">
                      <c:v>Slovenia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{0F5F82E3-3CC2-4C2F-B93E-61161C3488A9}</c15:txfldGUID>
                      <c15:f>Sheet1!$I$113</c15:f>
                      <c15:dlblFieldTableCache>
                        <c:ptCount val="1"/>
                        <c:pt idx="0">
                          <c:v>Slovenia</c:v>
                        </c:pt>
                      </c15:dlblFieldTableCache>
                    </c15:dlblFTEntry>
                  </c15:dlblFieldTable>
                  <c15:showDataLabelsRange val="0"/>
                </c:ext>
              </c:extLst>
            </c:dLbl>
            <c:dLbl>
              <c:idx val="3"/>
              <c:layout>
                <c:manualLayout>
                  <c:x val="-5.6003584229390682E-2"/>
                  <c:y val="1.6478342749529189E-2"/>
                </c:manualLayout>
              </c:layout>
              <c:tx>
                <c:strRef>
                  <c:f>Sheet1!$I$114</c:f>
                  <c:strCache>
                    <c:ptCount val="1"/>
                    <c:pt idx="0">
                      <c:v>Poland</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{D4DE8FD9-0FA8-4CC7-8B42-167DA22BD5DF}</c15:txfldGUID>
                      <c15:f>Sheet1!$I$114</c15:f>
                      <c15:dlblFieldTableCache>
                        <c:ptCount val="1"/>
                        <c:pt idx="0">
                          <c:v>Poland</c:v>
                        </c:pt>
                      </c15:dlblFieldTableCache>
                    </c15:dlblFTEntry>
                  </c15:dlblFieldTable>
                  <c15:showDataLabelsRange val="0"/>
                </c:ext>
              </c:extLst>
            </c:dLbl>
            <c:dLbl>
              <c:idx val="4"/>
              <c:layout>
                <c:manualLayout>
                  <c:x val="-5.824372759856631E-2"/>
                  <c:y val="2.5894538606403013E-2"/>
                </c:manualLayout>
              </c:layout>
              <c:tx>
                <c:strRef>
                  <c:f>Sheet1!$I$115</c:f>
                  <c:strCache>
                    <c:ptCount val="1"/>
                    <c:pt idx="0">
                      <c:v>Lithuania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{D16527F4-0F7E-44C7-9D14-C0F2AFE73174}</c15:txfldGUID>
                      <c15:f>Sheet1!$I$115</c15:f>
                      <c15:dlblFieldTableCache>
                        <c:ptCount val="1"/>
                        <c:pt idx="0">
                          <c:v>Lithuania</c:v>
                        </c:pt>
                      </c15:dlblFieldTableCache>
                    </c15:dlblFTEntry>
                  </c15:dlblFieldTable>
                  <c15:showDataLabelsRange val="0"/>
                </c:ext>
              </c:extLst>
            </c:dLbl>
            <c:dLbl>
              <c:idx val="5"/>
              <c:layout>
                <c:manualLayout>
                  <c:x val="-6.7204301075269226E-3"/>
                  <c:y val="-1.6478342749529189E-2"/>
                </c:manualLayout>
              </c:layout>
              <c:tx>
                <c:strRef>
                  <c:f>Sheet1!$I$116</c:f>
                  <c:strCache>
                    <c:ptCount val="1"/>
                    <c:pt idx="0">
                      <c:v>Latvia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{8FA6D58A-709D-4715-B6EE-F61F932AB374}</c15:txfldGUID>
                      <c15:f>Sheet1!$I$116</c15:f>
                      <c15:dlblFieldTableCache>
                        <c:ptCount val="1"/>
                        <c:pt idx="0">
                          <c:v>Latvia</c:v>
                        </c:pt>
                      </c15:dlblFieldTableCache>
                    </c15:dlblFTEntry>
                  </c15:dlblFieldTable>
                  <c15:showDataLabelsRange val="0"/>
                </c:ext>
              </c:extLst>
            </c:dLbl>
            <c:dLbl>
              <c:idx val="6"/>
              <c:layout>
                <c:manualLayout>
                  <c:x val="-6.7204301075268411E-3"/>
                  <c:y val="-9.4161958568737374E-3"/>
                </c:manualLayout>
              </c:layout>
              <c:tx>
                <c:strRef>
                  <c:f>Sheet1!$I$117</c:f>
                  <c:strCache>
                    <c:ptCount val="1"/>
                    <c:pt idx="0">
                      <c:v>Czech R.</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{66997120-8B73-4038-974E-F7F6FC5BD87F}</c15:txfldGUID>
                      <c15:f>Sheet1!$I$117</c15:f>
                      <c15:dlblFieldTableCache>
                        <c:ptCount val="1"/>
                        <c:pt idx="0">
                          <c:v>Czech R.</c:v>
                        </c:pt>
                      </c15:dlblFieldTableCache>
                    </c15:dlblFTEntry>
                  </c15:dlblFieldTable>
                  <c15:showDataLabelsRange val="0"/>
                </c:ext>
              </c:extLst>
            </c:dLbl>
            <c:dLbl>
              <c:idx val="7"/>
              <c:layout/>
              <c:tx>
                <c:strRef>
                  <c:f>Sheet1!$I$118</c:f>
                  <c:strCache>
                    <c:ptCount val="1"/>
                    <c:pt idx="0">
                      <c:v>Croatia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{7BF890EE-0B46-408E-B18E-55F6D18B3FE4}</c15:txfldGUID>
                      <c15:f>Sheet1!$I$118</c15:f>
                      <c15:dlblFieldTableCache>
                        <c:ptCount val="1"/>
                        <c:pt idx="0">
                          <c:v>Croatia</c:v>
                        </c:pt>
                      </c15:dlblFieldTableCache>
                    </c15:dlblFTEntry>
                  </c15:dlblFieldTable>
                  <c15:showDataLabelsRange val="0"/>
                </c:ext>
              </c:extLst>
            </c:dLbl>
            <c:dLbl>
              <c:idx val="8"/>
              <c:layout/>
              <c:tx>
                <c:strRef>
                  <c:f>Sheet1!$I$119</c:f>
                  <c:strCache>
                    <c:ptCount val="1"/>
                    <c:pt idx="0">
                      <c:v>Hungary</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{96A11609-7812-41B9-97FA-6FCF6FE788E5}</c15:txfldGUID>
                      <c15:f>Sheet1!$I$119</c15:f>
                      <c15:dlblFieldTableCache>
                        <c:ptCount val="1"/>
                        <c:pt idx="0">
                          <c:v>Hungary</c:v>
                        </c:pt>
                      </c15:dlblFieldTableCache>
                    </c15:dlblFTEntry>
                  </c15:dlblFieldTable>
                  <c15:showDataLabelsRange val="0"/>
                </c:ext>
              </c:extLst>
            </c:dLbl>
            <c:dLbl>
              <c:idx val="9"/>
              <c:layout/>
              <c:tx>
                <c:strRef>
                  <c:f>Sheet1!$I$120</c:f>
                  <c:strCache>
                    <c:ptCount val="1"/>
                    <c:pt idx="0">
                      <c:v>Slovakia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{672F5109-6017-428E-A90F-8260C5B50E09}</c15:txfldGUID>
                      <c15:f>Sheet1!$I$120</c15:f>
                      <c15:dlblFieldTableCache>
                        <c:ptCount val="1"/>
                        <c:pt idx="0">
                          <c:v>Slovakia</c:v>
                        </c:pt>
                      </c15:dlblFieldTableCache>
                    </c15:dlblFTEntry>
                  </c15:dlblFieldTable>
                  <c15:showDataLabelsRange val="0"/>
                </c:ext>
              </c:extLst>
            </c:dLbl>
            <c:dLbl>
              <c:idx val="10"/>
              <c:layout>
                <c:manualLayout>
                  <c:x val="0"/>
                  <c:y val="-2.1186440677966101E-2"/>
                </c:manualLayout>
              </c:layout>
              <c:tx>
                <c:strRef>
                  <c:f>Sheet1!$I$121</c:f>
                  <c:strCache>
                    <c:ptCount val="1"/>
                    <c:pt idx="0">
                      <c:v>Macedonia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{DC7B394F-E0FC-4430-AF62-1F70A09F21F9}</c15:txfldGUID>
                      <c15:f>Sheet1!$I$121</c15:f>
                      <c15:dlblFieldTableCache>
                        <c:ptCount val="1"/>
                        <c:pt idx="0">
                          <c:v>Macedonia</c:v>
                        </c:pt>
                      </c15:dlblFieldTableCache>
                    </c15:dlblFTEntry>
                  </c15:dlblFieldTable>
                  <c15:showDataLabelsRange val="0"/>
                </c:ext>
              </c:extLst>
            </c:dLbl>
            <c:dLbl>
              <c:idx val="11"/>
              <c:layout>
                <c:manualLayout>
                  <c:x val="-1.5681003584229389E-2"/>
                  <c:y val="-1.6478342749529189E-2"/>
                </c:manualLayout>
              </c:layout>
              <c:tx>
                <c:strRef>
                  <c:f>Sheet1!$I$122</c:f>
                  <c:strCache>
                    <c:ptCount val="1"/>
                    <c:pt idx="0">
                      <c:v>Montenegro</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{92F06AB4-A5B4-403A-80AA-98CA361875CF}</c15:txfldGUID>
                      <c15:f>Sheet1!$I$122</c15:f>
                      <c15:dlblFieldTableCache>
                        <c:ptCount val="1"/>
                        <c:pt idx="0">
                          <c:v>Montenegro</c:v>
                        </c:pt>
                      </c15:dlblFieldTableCache>
                    </c15:dlblFTEntry>
                  </c15:dlblFieldTable>
                  <c15:showDataLabelsRange val="0"/>
                </c:ext>
              </c:extLst>
            </c:dLbl>
            <c:dLbl>
              <c:idx val="12"/>
              <c:layout>
                <c:manualLayout>
                  <c:x val="-7.8405017921146958E-2"/>
                  <c:y val="1.8832391713747645E-2"/>
                </c:manualLayout>
              </c:layout>
              <c:tx>
                <c:strRef>
                  <c:f>Sheet1!$I$123</c:f>
                  <c:strCache>
                    <c:ptCount val="1"/>
                    <c:pt idx="0">
                      <c:v>Romania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{EBC6B1FE-5BAF-4A24-9040-28653BDBC031}</c15:txfldGUID>
                      <c15:f>Sheet1!$I$123</c15:f>
                      <c15:dlblFieldTableCache>
                        <c:ptCount val="1"/>
                        <c:pt idx="0">
                          <c:v>Romania</c:v>
                        </c:pt>
                      </c15:dlblFieldTableCache>
                    </c15:dlblFTEntry>
                  </c15:dlblFieldTable>
                  <c15:showDataLabelsRange val="0"/>
                </c:ext>
              </c:extLst>
            </c:dLbl>
            <c:dLbl>
              <c:idx val="13"/>
              <c:layout>
                <c:manualLayout>
                  <c:x val="-8.7365591397849468E-2"/>
                  <c:y val="-1.1770244821092278E-2"/>
                </c:manualLayout>
              </c:layout>
              <c:tx>
                <c:strRef>
                  <c:f>Sheet1!$I$124</c:f>
                  <c:strCache>
                    <c:ptCount val="1"/>
                    <c:pt idx="0">
                      <c:v>Serbia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{9C199941-7B64-4B78-8CB4-EDC9027989C7}</c15:txfldGUID>
                      <c15:f>Sheet1!$I$124</c15:f>
                      <c15:dlblFieldTableCache>
                        <c:ptCount val="1"/>
                        <c:pt idx="0">
                          <c:v>Serbia</c:v>
                        </c:pt>
                      </c15:dlblFieldTableCache>
                    </c15:dlblFTEntry>
                  </c15:dlblFieldTable>
                  <c15:showDataLabelsRange val="0"/>
                </c:ext>
              </c:extLst>
            </c:dLbl>
            <c:dLbl>
              <c:idx val="14"/>
              <c:layout>
                <c:manualLayout>
                  <c:x val="-6.4964157706093192E-2"/>
                  <c:y val="-2.5894538606403013E-2"/>
                </c:manualLayout>
              </c:layout>
              <c:tx>
                <c:strRef>
                  <c:f>Sheet1!$I$125</c:f>
                  <c:strCache>
                    <c:ptCount val="1"/>
                    <c:pt idx="0">
                      <c:v>B&amp;H</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{45708504-A69B-415A-88F3-62AE90D80E0A}</c15:txfldGUID>
                      <c15:f>Sheet1!$I$125</c15:f>
                      <c15:dlblFieldTableCache>
                        <c:ptCount val="1"/>
                        <c:pt idx="0">
                          <c:v>B&amp;H</c:v>
                        </c:pt>
                      </c15:dlblFieldTableCache>
                    </c15:dlblFTEntry>
                  </c15:dlblFieldTable>
                  <c15:showDataLabelsRange val="0"/>
                </c:ext>
              </c:extLst>
            </c:dLbl>
            <c:dLbl>
              <c:idx val="15"/>
              <c:layout>
                <c:manualLayout>
                  <c:x val="-6.2724014336917558E-2"/>
                  <c:y val="-2.8248587570621469E-2"/>
                </c:manualLayout>
              </c:layout>
              <c:tx>
                <c:strRef>
                  <c:f>Sheet1!$I$126</c:f>
                  <c:strCache>
                    <c:ptCount val="1"/>
                    <c:pt idx="0">
                      <c:v>Bulgaria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{CBC99888-1C76-4780-BFEF-473E86FA3EE3}</c15:txfldGUID>
                      <c15:f>Sheet1!$I$126</c15:f>
                      <c15:dlblFieldTableCache>
                        <c:ptCount val="1"/>
                        <c:pt idx="0">
                          <c:v>Bulgaria</c:v>
                        </c:pt>
                      </c15:dlblFieldTableCache>
                    </c15:dlblFTEntry>
                  </c15:dlblFieldTable>
                  <c15:showDataLabelsRange val="0"/>
                </c:ext>
              </c:extLst>
            </c:dLbl>
            <c:dLbl>
              <c:idx val="16"/>
              <c:layout>
                <c:manualLayout>
                  <c:x val="-1.1200716845878218E-2"/>
                  <c:y val="2.3540489642184556E-3"/>
                </c:manualLayout>
              </c:layout>
              <c:tx>
                <c:strRef>
                  <c:f>Sheet1!$I$127</c:f>
                  <c:strCache>
                    <c:ptCount val="1"/>
                    <c:pt idx="0">
                      <c:v>Belarus</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{96AA6554-A62E-4FAB-A6CC-9551398B27E8}</c15:txfldGUID>
                      <c15:f>Sheet1!$I$127</c15:f>
                      <c15:dlblFieldTableCache>
                        <c:ptCount val="1"/>
                        <c:pt idx="0">
                          <c:v>Belarus</c:v>
                        </c:pt>
                      </c15:dlblFieldTableCache>
                    </c15:dlblFTEntry>
                  </c15:dlblFieldTable>
                  <c15:showDataLabelsRange val="0"/>
                </c:ext>
              </c:extLst>
            </c:dLbl>
            <c:dLbl>
              <c:idx val="17"/>
              <c:layout>
                <c:manualLayout>
                  <c:x val="0"/>
                  <c:y val="-8.6314131579796564E-17"/>
                </c:manualLayout>
              </c:layout>
              <c:tx>
                <c:strRef>
                  <c:f>Sheet1!$I$128</c:f>
                  <c:strCache>
                    <c:ptCount val="1"/>
                    <c:pt idx="0">
                      <c:v>Armenia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{E792D694-43B0-4775-B390-76D4408A28E7}</c15:txfldGUID>
                      <c15:f>Sheet1!$I$128</c15:f>
                      <c15:dlblFieldTableCache>
                        <c:ptCount val="1"/>
                        <c:pt idx="0">
                          <c:v>Armenia</c:v>
                        </c:pt>
                      </c15:dlblFieldTableCache>
                    </c15:dlblFTEntry>
                  </c15:dlblFieldTable>
                  <c15:showDataLabelsRange val="0"/>
                </c:ext>
              </c:extLst>
            </c:dLbl>
            <c:dLbl>
              <c:idx val="18"/>
              <c:layout>
                <c:manualLayout>
                  <c:x val="-8.2885304659498213E-2"/>
                  <c:y val="-1.8832391713747603E-2"/>
                </c:manualLayout>
              </c:layout>
              <c:tx>
                <c:strRef>
                  <c:f>Sheet1!$I$129</c:f>
                  <c:strCache>
                    <c:ptCount val="1"/>
                    <c:pt idx="0">
                      <c:v>Kosovo</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{72775CCA-9D3B-4652-8B70-0EF463677A3D}</c15:txfldGUID>
                      <c15:f>Sheet1!$I$129</c15:f>
                      <c15:dlblFieldTableCache>
                        <c:ptCount val="1"/>
                        <c:pt idx="0">
                          <c:v>Kosovo</c:v>
                        </c:pt>
                      </c15:dlblFieldTableCache>
                    </c15:dlblFTEntry>
                  </c15:dlblFieldTable>
                  <c15:showDataLabelsRange val="0"/>
                </c:ext>
              </c:extLst>
            </c:dLbl>
            <c:dLbl>
              <c:idx val="19"/>
              <c:layout>
                <c:manualLayout>
                  <c:x val="-9.6326164874551964E-2"/>
                  <c:y val="-7.0621468926553672E-3"/>
                </c:manualLayout>
              </c:layout>
              <c:tx>
                <c:strRef>
                  <c:f>Sheet1!$I$130</c:f>
                  <c:strCache>
                    <c:ptCount val="1"/>
                    <c:pt idx="0">
                      <c:v>Albania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{0D96F899-1900-4D37-91F7-3B43BC12D0FC}</c15:txfldGUID>
                      <c15:f>Sheet1!$I$130</c15:f>
                      <c15:dlblFieldTableCache>
                        <c:ptCount val="1"/>
                        <c:pt idx="0">
                          <c:v>Albania</c:v>
                        </c:pt>
                      </c15:dlblFieldTableCache>
                    </c15:dlblFTEntry>
                  </c15:dlblFieldTable>
                  <c15:showDataLabelsRange val="0"/>
                </c:ext>
              </c:extLst>
            </c:dLbl>
            <c:dLbl>
              <c:idx val="20"/>
              <c:layout>
                <c:manualLayout>
                  <c:x val="-8.7365591397849468E-2"/>
                  <c:y val="1.8832391713747645E-2"/>
                </c:manualLayout>
              </c:layout>
              <c:tx>
                <c:strRef>
                  <c:f>Sheet1!$I$131</c:f>
                  <c:strCache>
                    <c:ptCount val="1"/>
                    <c:pt idx="0">
                      <c:v>Kazakhstan</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{8FB778A4-06C9-41FF-904B-11329A901108}</c15:txfldGUID>
                      <c15:f>Sheet1!$I$131</c15:f>
                      <c15:dlblFieldTableCache>
                        <c:ptCount val="1"/>
                        <c:pt idx="0">
                          <c:v>Kazakhstan</c:v>
                        </c:pt>
                      </c15:dlblFieldTableCache>
                    </c15:dlblFTEntry>
                  </c15:dlblFieldTable>
                  <c15:showDataLabelsRange val="0"/>
                </c:ext>
              </c:extLst>
            </c:dLbl>
            <c:dLbl>
              <c:idx val="21"/>
              <c:layout>
                <c:manualLayout>
                  <c:x val="-6.0484047356983602E-2"/>
                  <c:y val="-2.3540489642184557E-2"/>
                </c:manualLayout>
              </c:layout>
              <c:tx>
                <c:strRef>
                  <c:f>Sheet1!$I$132</c:f>
                  <c:strCache>
                    <c:ptCount val="1"/>
                    <c:pt idx="0">
                      <c:v>Moldova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{F6DDD0B7-4184-4853-9F16-B12AED59CBB9}</c15:txfldGUID>
                      <c15:f>Sheet1!$I$132</c15:f>
                      <c15:dlblFieldTableCache>
                        <c:ptCount val="1"/>
                        <c:pt idx="0">
                          <c:v>Moldova</c:v>
                        </c:pt>
                      </c15:dlblFieldTableCache>
                    </c15:dlblFTEntry>
                  </c15:dlblFieldTable>
                  <c15:showDataLabelsRange val="0"/>
                </c:ext>
              </c:extLst>
            </c:dLbl>
            <c:dLbl>
              <c:idx val="22"/>
              <c:layout>
                <c:manualLayout>
                  <c:x val="-6.2724014336917558E-2"/>
                  <c:y val="2.1186440677966101E-2"/>
                </c:manualLayout>
              </c:layout>
              <c:tx>
                <c:strRef>
                  <c:f>Sheet1!$I$133</c:f>
                  <c:strCache>
                    <c:ptCount val="1"/>
                    <c:pt idx="0">
                      <c:v>Russia</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{98725AEB-7C92-4D2B-8948-FD187FA8EF92}</c15:txfldGUID>
                      <c15:f>Sheet1!$I$133</c15:f>
                      <c15:dlblFieldTableCache>
                        <c:ptCount val="1"/>
                        <c:pt idx="0">
                          <c:v>Russia</c:v>
                        </c:pt>
                      </c15:dlblFieldTableCache>
                    </c15:dlblFTEntry>
                  </c15:dlblFieldTable>
                  <c15:showDataLabelsRange val="0"/>
                </c:ext>
              </c:extLst>
            </c:dLbl>
            <c:dLbl>
              <c:idx val="23"/>
              <c:layout>
                <c:manualLayout>
                  <c:x val="-3.5842293906810034E-2"/>
                  <c:y val="-1.4124479143496894E-2"/>
                </c:manualLayout>
              </c:layout>
              <c:tx>
                <c:strRef>
                  <c:f>Sheet1!$I$134</c:f>
                  <c:strCache>
                    <c:ptCount val="1"/>
                    <c:pt idx="0">
                      <c:v>Azerbaijan</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{0DC38558-7E90-4556-AEB6-8992C48620DF}</c15:txfldGUID>
                      <c15:f>Sheet1!$I$134</c15:f>
                      <c15:dlblFieldTableCache>
                        <c:ptCount val="1"/>
                        <c:pt idx="0">
                          <c:v>Azerbaijan</c:v>
                        </c:pt>
                      </c15:dlblFieldTableCache>
                    </c15:dlblFTEntry>
                  </c15:dlblFieldTable>
                  <c15:showDataLabelsRange val="0"/>
                </c:ext>
              </c:extLst>
            </c:dLbl>
            <c:dLbl>
              <c:idx val="24"/>
              <c:layout>
                <c:manualLayout>
                  <c:x val="-2.46415770609319E-2"/>
                  <c:y val="-2.5894538606403013E-2"/>
                </c:manualLayout>
              </c:layout>
              <c:tx>
                <c:strRef>
                  <c:f>Sheet1!$I$135</c:f>
                  <c:strCache>
                    <c:ptCount val="1"/>
                    <c:pt idx="0">
                      <c:v>Tajikistan</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{FAB5DDE1-833C-4718-B270-62654B2CC967}</c15:txfldGUID>
                      <c15:f>Sheet1!$I$135</c15:f>
                      <c15:dlblFieldTableCache>
                        <c:ptCount val="1"/>
                        <c:pt idx="0">
                          <c:v>Tajikistan</c:v>
                        </c:pt>
                      </c15:dlblFieldTableCache>
                    </c15:dlblFTEntry>
                  </c15:dlblFieldTable>
                  <c15:showDataLabelsRange val="0"/>
                </c:ext>
              </c:extLst>
            </c:dLbl>
            <c:dLbl>
              <c:idx val="25"/>
              <c:layout>
                <c:manualLayout>
                  <c:x val="-1.1200716845878136E-2"/>
                  <c:y val="1.1770244821092278E-2"/>
                </c:manualLayout>
              </c:layout>
              <c:tx>
                <c:strRef>
                  <c:f>Sheet1!$I$136</c:f>
                  <c:strCache>
                    <c:ptCount val="1"/>
                    <c:pt idx="0">
                      <c:v>Ukraine</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{234EDD04-B798-4D11-98AC-F8B56A83279D}</c15:txfldGUID>
                      <c15:f>Sheet1!$I$136</c15:f>
                      <c15:dlblFieldTableCache>
                        <c:ptCount val="1"/>
                        <c:pt idx="0">
                          <c:v>Ukraine</c:v>
                        </c:pt>
                      </c15:dlblFieldTableCache>
                    </c15:dlblFTEntry>
                  </c15:dlblFieldTable>
                  <c15:showDataLabelsRange val="0"/>
                </c:ext>
              </c:extLst>
            </c:dLbl>
            <c:dLbl>
              <c:idx val="26"/>
              <c:layout>
                <c:manualLayout>
                  <c:x val="0"/>
                  <c:y val="-7.0621468926553672E-3"/>
                </c:manualLayout>
              </c:layout>
              <c:tx>
                <c:rich>
                  <a:bodyPr/>
                  <a:lstStyle/>
                  <a:p>
                    <a:r>
                      <a:rPr lang="en-US" dirty="0" smtClean="0"/>
                      <a:t>Kyrgyz Rep.</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0"/>
                  <c:y val="-1.8832391713747645E-2"/>
                </c:manualLayout>
              </c:layout>
              <c:tx>
                <c:strRef>
                  <c:f>Sheet1!$I$138</c:f>
                  <c:strCache>
                    <c:ptCount val="1"/>
                    <c:pt idx="0">
                      <c:v>Uzbekistan</c:v>
                    </c:pt>
                  </c:strCache>
                </c:strRef>
              </c:tx>
              <c:showLegendKey val="0"/>
              <c:showVal val="1"/>
              <c:showCatName val="0"/>
              <c:showSerName val="0"/>
              <c:showPercent val="0"/>
              <c:showBubbleSize val="0"/>
              <c:extLst>
                <c:ext xmlns:c15="http://schemas.microsoft.com/office/drawing/2012/chart" uri="{CE6537A1-D6FC-4f65-9D91-7224C49458BB}">
                  <c15:layout/>
                  <c15:dlblFieldTable>
                    <c15:dlblFTEntry>
                      <c15:txfldGUID>{EAEE2981-D9C7-457D-9927-E4B35634337B}</c15:txfldGUID>
                      <c15:f>Sheet1!$I$138</c15:f>
                      <c15:dlblFieldTableCache>
                        <c:ptCount val="1"/>
                        <c:pt idx="0">
                          <c:v>Uzbekistan</c:v>
                        </c:pt>
                      </c15:dlblFieldTableCache>
                    </c15:dlblFTEntry>
                  </c15:dlblFieldTable>
                  <c15:showDataLabelsRange val="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Sheet1!$J$111:$J$138</c:f>
              <c:numCache>
                <c:formatCode>General</c:formatCode>
                <c:ptCount val="2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15</c:v>
                </c:pt>
                <c:pt idx="16">
                  <c:v>17</c:v>
                </c:pt>
                <c:pt idx="17">
                  <c:v>18</c:v>
                </c:pt>
                <c:pt idx="18">
                  <c:v>19</c:v>
                </c:pt>
                <c:pt idx="19">
                  <c:v>20</c:v>
                </c:pt>
                <c:pt idx="20">
                  <c:v>21</c:v>
                </c:pt>
                <c:pt idx="21">
                  <c:v>22</c:v>
                </c:pt>
                <c:pt idx="22">
                  <c:v>23</c:v>
                </c:pt>
                <c:pt idx="23">
                  <c:v>24</c:v>
                </c:pt>
                <c:pt idx="24">
                  <c:v>25</c:v>
                </c:pt>
                <c:pt idx="25">
                  <c:v>25</c:v>
                </c:pt>
                <c:pt idx="26">
                  <c:v>27</c:v>
                </c:pt>
                <c:pt idx="27">
                  <c:v>28</c:v>
                </c:pt>
              </c:numCache>
            </c:numRef>
          </c:xVal>
          <c:yVal>
            <c:numRef>
              <c:f>Sheet1!$K$111:$K$138</c:f>
              <c:numCache>
                <c:formatCode>General</c:formatCode>
                <c:ptCount val="28"/>
                <c:pt idx="0">
                  <c:v>2</c:v>
                </c:pt>
                <c:pt idx="1">
                  <c:v>5</c:v>
                </c:pt>
                <c:pt idx="2">
                  <c:v>7</c:v>
                </c:pt>
                <c:pt idx="3">
                  <c:v>6</c:v>
                </c:pt>
                <c:pt idx="4">
                  <c:v>3</c:v>
                </c:pt>
                <c:pt idx="5">
                  <c:v>4</c:v>
                </c:pt>
                <c:pt idx="6">
                  <c:v>10</c:v>
                </c:pt>
                <c:pt idx="7">
                  <c:v>13</c:v>
                </c:pt>
                <c:pt idx="8">
                  <c:v>15</c:v>
                </c:pt>
                <c:pt idx="9">
                  <c:v>7</c:v>
                </c:pt>
                <c:pt idx="10">
                  <c:v>1</c:v>
                </c:pt>
                <c:pt idx="11">
                  <c:v>17</c:v>
                </c:pt>
                <c:pt idx="12">
                  <c:v>11</c:v>
                </c:pt>
                <c:pt idx="13">
                  <c:v>20</c:v>
                </c:pt>
                <c:pt idx="14">
                  <c:v>24</c:v>
                </c:pt>
                <c:pt idx="15">
                  <c:v>12</c:v>
                </c:pt>
                <c:pt idx="16">
                  <c:v>16</c:v>
                </c:pt>
                <c:pt idx="17">
                  <c:v>9</c:v>
                </c:pt>
                <c:pt idx="18">
                  <c:v>22</c:v>
                </c:pt>
                <c:pt idx="19">
                  <c:v>27</c:v>
                </c:pt>
                <c:pt idx="20">
                  <c:v>14</c:v>
                </c:pt>
                <c:pt idx="21">
                  <c:v>19</c:v>
                </c:pt>
                <c:pt idx="22">
                  <c:v>18</c:v>
                </c:pt>
                <c:pt idx="23">
                  <c:v>21</c:v>
                </c:pt>
                <c:pt idx="24">
                  <c:v>28</c:v>
                </c:pt>
                <c:pt idx="25">
                  <c:v>25</c:v>
                </c:pt>
                <c:pt idx="26">
                  <c:v>23</c:v>
                </c:pt>
                <c:pt idx="27">
                  <c:v>26</c:v>
                </c:pt>
              </c:numCache>
            </c:numRef>
          </c:yVal>
          <c:smooth val="0"/>
        </c:ser>
        <c:dLbls>
          <c:showLegendKey val="0"/>
          <c:showVal val="0"/>
          <c:showCatName val="0"/>
          <c:showSerName val="0"/>
          <c:showPercent val="0"/>
          <c:showBubbleSize val="0"/>
        </c:dLbls>
        <c:axId val="1498093648"/>
        <c:axId val="1498092560"/>
      </c:scatterChart>
      <c:valAx>
        <c:axId val="1498093648"/>
        <c:scaling>
          <c:orientation val="minMax"/>
        </c:scaling>
        <c:delete val="0"/>
        <c:axPos val="b"/>
        <c:title>
          <c:tx>
            <c:rich>
              <a:bodyPr/>
              <a:lstStyle/>
              <a:p>
                <a:pPr>
                  <a:defRPr/>
                </a:pPr>
                <a:r>
                  <a:rPr lang="en-US" baseline="0" dirty="0" smtClean="0"/>
                  <a:t>Control </a:t>
                </a:r>
                <a:r>
                  <a:rPr lang="en-US" baseline="0" dirty="0"/>
                  <a:t>of </a:t>
                </a:r>
                <a:r>
                  <a:rPr lang="en-US" baseline="0" dirty="0" smtClean="0"/>
                  <a:t>Corruption (rank)</a:t>
                </a:r>
                <a:endParaRPr lang="en-US" dirty="0"/>
              </a:p>
            </c:rich>
          </c:tx>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498092560"/>
        <c:crosses val="autoZero"/>
        <c:crossBetween val="midCat"/>
      </c:valAx>
      <c:valAx>
        <c:axId val="1498092560"/>
        <c:scaling>
          <c:orientation val="minMax"/>
        </c:scaling>
        <c:delete val="0"/>
        <c:axPos val="l"/>
        <c:majorGridlines>
          <c:spPr>
            <a:ln>
              <a:noFill/>
            </a:ln>
          </c:spPr>
        </c:majorGridlines>
        <c:title>
          <c:tx>
            <c:rich>
              <a:bodyPr rot="-5400000" vert="horz"/>
              <a:lstStyle/>
              <a:p>
                <a:pPr>
                  <a:defRPr/>
                </a:pPr>
                <a:r>
                  <a:rPr lang="en-US" dirty="0"/>
                  <a:t>Business Environment </a:t>
                </a:r>
                <a:r>
                  <a:rPr lang="en-US" dirty="0" smtClean="0"/>
                  <a:t>(rank)</a:t>
                </a:r>
                <a:endParaRPr lang="en-US" dirty="0"/>
              </a:p>
            </c:rich>
          </c:tx>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498093648"/>
        <c:crosses val="autoZero"/>
        <c:crossBetween val="midCat"/>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Democratic</a:t>
            </a:r>
            <a:r>
              <a:rPr lang="en-US" baseline="0"/>
              <a:t> Reforms in Ukraine</a:t>
            </a:r>
            <a:endParaRPr lang="en-US"/>
          </a:p>
        </c:rich>
      </c:tx>
      <c:layout>
        <c:manualLayout>
          <c:xMode val="edge"/>
          <c:yMode val="edge"/>
          <c:x val="0.34486927973289055"/>
          <c:y val="4.2735042735042739E-3"/>
        </c:manualLayout>
      </c:layout>
      <c:overlay val="0"/>
    </c:title>
    <c:autoTitleDeleted val="0"/>
    <c:plotArea>
      <c:layout>
        <c:manualLayout>
          <c:layoutTarget val="inner"/>
          <c:xMode val="edge"/>
          <c:yMode val="edge"/>
          <c:x val="5.0369150284785828E-2"/>
          <c:y val="7.5963725688135128E-2"/>
          <c:w val="0.93640337368543214"/>
          <c:h val="0.86014654418197722"/>
        </c:manualLayout>
      </c:layout>
      <c:lineChart>
        <c:grouping val="standard"/>
        <c:varyColors val="0"/>
        <c:ser>
          <c:idx val="3"/>
          <c:order val="0"/>
          <c:tx>
            <c:strRef>
              <c:f>'EP Time Series'!$A$1</c:f>
              <c:strCache>
                <c:ptCount val="1"/>
                <c:pt idx="0">
                  <c:v>Electoral Processes</c:v>
                </c:pt>
              </c:strCache>
            </c:strRef>
          </c:tx>
          <c:marker>
            <c:symbol val="none"/>
          </c:marker>
          <c:dLbls>
            <c:dLbl>
              <c:idx val="15"/>
              <c:layout>
                <c:manualLayout>
                  <c:x val="0.1204828431665744"/>
                  <c:y val="-0.10076866016725396"/>
                </c:manualLayout>
              </c:layout>
              <c:tx>
                <c:rich>
                  <a:bodyPr/>
                  <a:lstStyle/>
                  <a:p>
                    <a:r>
                      <a:rPr lang="en-US" baseline="0" dirty="0">
                        <a:solidFill>
                          <a:schemeClr val="accent4">
                            <a:lumMod val="75000"/>
                          </a:schemeClr>
                        </a:solidFill>
                      </a:rPr>
                      <a:t>Electoral </a:t>
                    </a:r>
                    <a:endParaRPr lang="en-US" baseline="0" dirty="0" smtClean="0">
                      <a:solidFill>
                        <a:schemeClr val="accent4">
                          <a:lumMod val="75000"/>
                        </a:schemeClr>
                      </a:solidFill>
                    </a:endParaRPr>
                  </a:p>
                  <a:p>
                    <a:r>
                      <a:rPr lang="en-US" baseline="0" dirty="0" smtClean="0">
                        <a:solidFill>
                          <a:schemeClr val="accent4">
                            <a:lumMod val="75000"/>
                          </a:schemeClr>
                        </a:solidFill>
                      </a:rPr>
                      <a:t>Processes</a:t>
                    </a:r>
                    <a:endParaRPr lang="en-US" dirty="0"/>
                  </a:p>
                </c:rich>
              </c:tx>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baseline="0">
                    <a:solidFill>
                      <a:schemeClr val="accent4">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'EP Time Series'!$B$85:$U$85</c:f>
              <c:numCache>
                <c:formatCode>0.00</c:formatCode>
                <c:ptCount val="20"/>
                <c:pt idx="0">
                  <c:v>3.5</c:v>
                </c:pt>
                <c:pt idx="1">
                  <c:v>3.333333333333333</c:v>
                </c:pt>
                <c:pt idx="2">
                  <c:v>3.333333333333333</c:v>
                </c:pt>
                <c:pt idx="3">
                  <c:v>3</c:v>
                </c:pt>
                <c:pt idx="4">
                  <c:v>2.6666666666666665</c:v>
                </c:pt>
                <c:pt idx="5">
                  <c:v>3</c:v>
                </c:pt>
                <c:pt idx="6">
                  <c:v>2.8333333333333335</c:v>
                </c:pt>
                <c:pt idx="7">
                  <c:v>3.333333333333333</c:v>
                </c:pt>
                <c:pt idx="8">
                  <c:v>3.5</c:v>
                </c:pt>
                <c:pt idx="9">
                  <c:v>3.666666666666667</c:v>
                </c:pt>
                <c:pt idx="10">
                  <c:v>3.666666666666667</c:v>
                </c:pt>
                <c:pt idx="11">
                  <c:v>3.333333333333333</c:v>
                </c:pt>
                <c:pt idx="12">
                  <c:v>3.333333333333333</c:v>
                </c:pt>
                <c:pt idx="13">
                  <c:v>3.333333333333333</c:v>
                </c:pt>
                <c:pt idx="14">
                  <c:v>3.166666666666667</c:v>
                </c:pt>
                <c:pt idx="15">
                  <c:v>3</c:v>
                </c:pt>
                <c:pt idx="16">
                  <c:v>3</c:v>
                </c:pt>
                <c:pt idx="17">
                  <c:v>3.333333333333333</c:v>
                </c:pt>
                <c:pt idx="18">
                  <c:v>3.333333333333333</c:v>
                </c:pt>
                <c:pt idx="19">
                  <c:v>3.333333333333333</c:v>
                </c:pt>
              </c:numCache>
            </c:numRef>
          </c:val>
          <c:smooth val="0"/>
        </c:ser>
        <c:ser>
          <c:idx val="1"/>
          <c:order val="1"/>
          <c:tx>
            <c:v>Rule of Law</c:v>
          </c:tx>
          <c:marker>
            <c:symbol val="none"/>
          </c:marker>
          <c:dLbls>
            <c:dLbl>
              <c:idx val="15"/>
              <c:layout>
                <c:manualLayout>
                  <c:x val="3.2889185685133571E-3"/>
                  <c:y val="-2.1808551604388524E-2"/>
                </c:manualLayout>
              </c:layout>
              <c:spPr/>
              <c:txPr>
                <a:bodyPr/>
                <a:lstStyle/>
                <a:p>
                  <a:pPr>
                    <a:defRPr baseline="0">
                      <a:solidFill>
                        <a:schemeClr val="accent2">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'JFI Time Series'!$B$85:$U$85</c:f>
              <c:numCache>
                <c:formatCode>0.00</c:formatCode>
                <c:ptCount val="20"/>
                <c:pt idx="0">
                  <c:v>3.166666666666667</c:v>
                </c:pt>
                <c:pt idx="1">
                  <c:v>3</c:v>
                </c:pt>
                <c:pt idx="2">
                  <c:v>2.6666666666666665</c:v>
                </c:pt>
                <c:pt idx="3">
                  <c:v>2.6666666666666665</c:v>
                </c:pt>
                <c:pt idx="4">
                  <c:v>2.5</c:v>
                </c:pt>
                <c:pt idx="5">
                  <c:v>2.6666666666666665</c:v>
                </c:pt>
                <c:pt idx="6">
                  <c:v>2.5</c:v>
                </c:pt>
                <c:pt idx="7">
                  <c:v>2.8333333333333335</c:v>
                </c:pt>
                <c:pt idx="8">
                  <c:v>2.8333333333333335</c:v>
                </c:pt>
                <c:pt idx="9">
                  <c:v>2.6666666666666665</c:v>
                </c:pt>
                <c:pt idx="10">
                  <c:v>2.5</c:v>
                </c:pt>
                <c:pt idx="11">
                  <c:v>2.3333333333333335</c:v>
                </c:pt>
                <c:pt idx="12">
                  <c:v>2.3333333333333335</c:v>
                </c:pt>
                <c:pt idx="13">
                  <c:v>2</c:v>
                </c:pt>
                <c:pt idx="14">
                  <c:v>1.6666666666666665</c:v>
                </c:pt>
                <c:pt idx="15">
                  <c:v>1.6666666666666665</c:v>
                </c:pt>
                <c:pt idx="16">
                  <c:v>1.6666666666666665</c:v>
                </c:pt>
                <c:pt idx="17">
                  <c:v>1.6666666666666665</c:v>
                </c:pt>
                <c:pt idx="18">
                  <c:v>1.6666666666666665</c:v>
                </c:pt>
                <c:pt idx="19">
                  <c:v>1.8333333333333335</c:v>
                </c:pt>
              </c:numCache>
            </c:numRef>
          </c:val>
          <c:smooth val="0"/>
        </c:ser>
        <c:ser>
          <c:idx val="0"/>
          <c:order val="2"/>
          <c:tx>
            <c:strRef>
              <c:f>'CS Time Series'!$A$1</c:f>
              <c:strCache>
                <c:ptCount val="1"/>
                <c:pt idx="0">
                  <c:v>Civil Society</c:v>
                </c:pt>
              </c:strCache>
            </c:strRef>
          </c:tx>
          <c:spPr>
            <a:ln>
              <a:solidFill>
                <a:schemeClr val="accent5">
                  <a:lumMod val="75000"/>
                </a:schemeClr>
              </a:solidFill>
            </a:ln>
          </c:spPr>
          <c:marker>
            <c:symbol val="none"/>
          </c:marker>
          <c:dLbls>
            <c:dLbl>
              <c:idx val="16"/>
              <c:layout>
                <c:manualLayout>
                  <c:x val="5.544567517995469E-2"/>
                  <c:y val="-5.3502839099049897E-2"/>
                </c:manualLayout>
              </c:layout>
              <c:spPr/>
              <c:txPr>
                <a:bodyPr/>
                <a:lstStyle/>
                <a:p>
                  <a:pPr>
                    <a:defRPr>
                      <a:solidFill>
                        <a:schemeClr val="accent5">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'CS Time Series'!$B$85:$U$85</c:f>
              <c:numCache>
                <c:formatCode>0.00</c:formatCode>
                <c:ptCount val="20"/>
                <c:pt idx="0">
                  <c:v>3</c:v>
                </c:pt>
                <c:pt idx="1">
                  <c:v>2.8333333333333335</c:v>
                </c:pt>
                <c:pt idx="2">
                  <c:v>3</c:v>
                </c:pt>
                <c:pt idx="3">
                  <c:v>3.166666666666667</c:v>
                </c:pt>
                <c:pt idx="4">
                  <c:v>3.166666666666667</c:v>
                </c:pt>
                <c:pt idx="5">
                  <c:v>3.333333333333333</c:v>
                </c:pt>
                <c:pt idx="6">
                  <c:v>3.166666666666667</c:v>
                </c:pt>
                <c:pt idx="7">
                  <c:v>3.666666666666667</c:v>
                </c:pt>
                <c:pt idx="8">
                  <c:v>3.833333333333333</c:v>
                </c:pt>
                <c:pt idx="9">
                  <c:v>3.833333333333333</c:v>
                </c:pt>
                <c:pt idx="10">
                  <c:v>3.833333333333333</c:v>
                </c:pt>
                <c:pt idx="11">
                  <c:v>3.833333333333333</c:v>
                </c:pt>
                <c:pt idx="12">
                  <c:v>3.833333333333333</c:v>
                </c:pt>
                <c:pt idx="13">
                  <c:v>3.833333333333333</c:v>
                </c:pt>
                <c:pt idx="14">
                  <c:v>3.833333333333333</c:v>
                </c:pt>
                <c:pt idx="15">
                  <c:v>3.833333333333333</c:v>
                </c:pt>
                <c:pt idx="16">
                  <c:v>4</c:v>
                </c:pt>
                <c:pt idx="17">
                  <c:v>4.166666666666667</c:v>
                </c:pt>
                <c:pt idx="18">
                  <c:v>4.166666666666667</c:v>
                </c:pt>
                <c:pt idx="19">
                  <c:v>4</c:v>
                </c:pt>
              </c:numCache>
            </c:numRef>
          </c:val>
          <c:smooth val="0"/>
        </c:ser>
        <c:ser>
          <c:idx val="2"/>
          <c:order val="3"/>
          <c:tx>
            <c:v>Independent Media</c:v>
          </c:tx>
          <c:marker>
            <c:symbol val="none"/>
          </c:marker>
          <c:dLbls>
            <c:dLbl>
              <c:idx val="15"/>
              <c:layout>
                <c:manualLayout>
                  <c:x val="0.11272240483206476"/>
                  <c:y val="3.5047474247463947E-2"/>
                </c:manualLayout>
              </c:layout>
              <c:tx>
                <c:rich>
                  <a:bodyPr/>
                  <a:lstStyle/>
                  <a:p>
                    <a:r>
                      <a:rPr lang="en-US" dirty="0"/>
                      <a:t>Independent </a:t>
                    </a:r>
                    <a:endParaRPr lang="en-US" dirty="0" smtClean="0"/>
                  </a:p>
                  <a:p>
                    <a:r>
                      <a:rPr lang="en-US" dirty="0" smtClean="0"/>
                      <a:t>Media</a:t>
                    </a:r>
                    <a:endParaRPr lang="en-US" dirty="0"/>
                  </a:p>
                </c:rich>
              </c:tx>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baseline="0">
                    <a:solidFill>
                      <a:schemeClr val="accent3">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'IM Time Series'!$B$84:$U$84</c:f>
              <c:numCache>
                <c:formatCode>0.00</c:formatCode>
                <c:ptCount val="20"/>
                <c:pt idx="0">
                  <c:v>2.6666666666666665</c:v>
                </c:pt>
                <c:pt idx="1">
                  <c:v>2.5</c:v>
                </c:pt>
                <c:pt idx="2">
                  <c:v>2.3333333333333335</c:v>
                </c:pt>
                <c:pt idx="3">
                  <c:v>2.1666666666666665</c:v>
                </c:pt>
                <c:pt idx="4">
                  <c:v>2</c:v>
                </c:pt>
                <c:pt idx="5">
                  <c:v>2</c:v>
                </c:pt>
                <c:pt idx="6">
                  <c:v>2</c:v>
                </c:pt>
                <c:pt idx="7">
                  <c:v>2.5</c:v>
                </c:pt>
                <c:pt idx="8">
                  <c:v>3.166666666666667</c:v>
                </c:pt>
                <c:pt idx="9">
                  <c:v>3.166666666666667</c:v>
                </c:pt>
                <c:pt idx="10">
                  <c:v>3.333333333333333</c:v>
                </c:pt>
                <c:pt idx="11">
                  <c:v>3.333333333333333</c:v>
                </c:pt>
                <c:pt idx="12">
                  <c:v>3.333333333333333</c:v>
                </c:pt>
                <c:pt idx="13">
                  <c:v>3.166666666666667</c:v>
                </c:pt>
                <c:pt idx="14">
                  <c:v>3</c:v>
                </c:pt>
                <c:pt idx="15">
                  <c:v>3</c:v>
                </c:pt>
                <c:pt idx="16">
                  <c:v>2.8333333333333335</c:v>
                </c:pt>
                <c:pt idx="17">
                  <c:v>3</c:v>
                </c:pt>
                <c:pt idx="18">
                  <c:v>3</c:v>
                </c:pt>
                <c:pt idx="19">
                  <c:v>3</c:v>
                </c:pt>
              </c:numCache>
            </c:numRef>
          </c:val>
          <c:smooth val="0"/>
        </c:ser>
        <c:ser>
          <c:idx val="5"/>
          <c:order val="4"/>
          <c:tx>
            <c:v>Governance</c:v>
          </c:tx>
          <c:marker>
            <c:symbol val="none"/>
          </c:marker>
          <c:dLbls>
            <c:dLbl>
              <c:idx val="15"/>
              <c:layout>
                <c:manualLayout>
                  <c:x val="0.10374659072759233"/>
                  <c:y val="-5.3886695092664555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baseline="0">
                    <a:solidFill>
                      <a:schemeClr val="accent6">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'Governance Time Series'!$B$136:$U$136</c:f>
              <c:numCache>
                <c:formatCode>0.00</c:formatCode>
                <c:ptCount val="20"/>
                <c:pt idx="0">
                  <c:v>2.6666666666666665</c:v>
                </c:pt>
                <c:pt idx="1">
                  <c:v>2.5</c:v>
                </c:pt>
                <c:pt idx="2">
                  <c:v>2.5</c:v>
                </c:pt>
                <c:pt idx="3">
                  <c:v>2.5</c:v>
                </c:pt>
                <c:pt idx="4">
                  <c:v>2.3333333333333335</c:v>
                </c:pt>
                <c:pt idx="5">
                  <c:v>2.3333333333333335</c:v>
                </c:pt>
                <c:pt idx="6">
                  <c:v>2.1666666666666665</c:v>
                </c:pt>
                <c:pt idx="7">
                  <c:v>2.25</c:v>
                </c:pt>
                <c:pt idx="8">
                  <c:v>2.4166666666666665</c:v>
                </c:pt>
                <c:pt idx="9">
                  <c:v>2.333333333333333</c:v>
                </c:pt>
                <c:pt idx="10">
                  <c:v>2.333333333333333</c:v>
                </c:pt>
                <c:pt idx="11">
                  <c:v>2.25</c:v>
                </c:pt>
                <c:pt idx="12">
                  <c:v>2.25</c:v>
                </c:pt>
                <c:pt idx="13">
                  <c:v>2</c:v>
                </c:pt>
                <c:pt idx="14">
                  <c:v>1.9166666666666667</c:v>
                </c:pt>
                <c:pt idx="15">
                  <c:v>1.9166666666666667</c:v>
                </c:pt>
                <c:pt idx="16">
                  <c:v>1.8333333333333333</c:v>
                </c:pt>
                <c:pt idx="17">
                  <c:v>1.8333333333333333</c:v>
                </c:pt>
                <c:pt idx="18">
                  <c:v>2</c:v>
                </c:pt>
                <c:pt idx="19">
                  <c:v>2.0833333333333335</c:v>
                </c:pt>
              </c:numCache>
            </c:numRef>
          </c:val>
          <c:smooth val="0"/>
        </c:ser>
        <c:ser>
          <c:idx val="4"/>
          <c:order val="5"/>
          <c:tx>
            <c:strRef>
              <c:f>'Corruption Time Series'!$A$1</c:f>
              <c:strCache>
                <c:ptCount val="1"/>
                <c:pt idx="0">
                  <c:v>Control of Corruption</c:v>
                </c:pt>
              </c:strCache>
            </c:strRef>
          </c:tx>
          <c:spPr>
            <a:ln>
              <a:solidFill>
                <a:schemeClr val="tx2"/>
              </a:solidFill>
            </a:ln>
          </c:spPr>
          <c:marker>
            <c:symbol val="none"/>
          </c:marker>
          <c:dLbls>
            <c:dLbl>
              <c:idx val="16"/>
              <c:layout>
                <c:manualLayout>
                  <c:x val="4.7437650885720606E-2"/>
                  <c:y val="-1.2786336466119151E-2"/>
                </c:manualLayout>
              </c:layout>
              <c:tx>
                <c:rich>
                  <a:bodyPr/>
                  <a:lstStyle/>
                  <a:p>
                    <a:pPr>
                      <a:defRPr>
                        <a:solidFill>
                          <a:schemeClr val="tx2"/>
                        </a:solidFill>
                      </a:defRPr>
                    </a:pPr>
                    <a:r>
                      <a:rPr lang="en-US"/>
                      <a:t>Anti-Corruption</a:t>
                    </a:r>
                  </a:p>
                </c:rich>
              </c:tx>
              <c:sp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'EP Time Series'!$B$47:$U$47</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'Corruption Time Series'!$D$84:$W$84</c:f>
              <c:numCache>
                <c:formatCode>General</c:formatCode>
                <c:ptCount val="20"/>
                <c:pt idx="2" formatCode="0.00">
                  <c:v>1.6666666666666665</c:v>
                </c:pt>
                <c:pt idx="3" formatCode="0.00">
                  <c:v>1.6666666666666665</c:v>
                </c:pt>
                <c:pt idx="4" formatCode="0.00">
                  <c:v>1.6666666666666665</c:v>
                </c:pt>
                <c:pt idx="5" formatCode="0.00">
                  <c:v>1.8333333333333335</c:v>
                </c:pt>
                <c:pt idx="6" formatCode="0.00">
                  <c:v>1.8333333333333335</c:v>
                </c:pt>
                <c:pt idx="7" formatCode="0.00">
                  <c:v>1.8333333333333335</c:v>
                </c:pt>
                <c:pt idx="8" formatCode="0.00">
                  <c:v>1.8333333333333335</c:v>
                </c:pt>
                <c:pt idx="9" formatCode="0.00">
                  <c:v>1.8333333333333335</c:v>
                </c:pt>
                <c:pt idx="10" formatCode="0.00">
                  <c:v>1.8333333333333335</c:v>
                </c:pt>
                <c:pt idx="11" formatCode="0.00">
                  <c:v>1.8333333333333335</c:v>
                </c:pt>
                <c:pt idx="12" formatCode="0.00">
                  <c:v>1.8333333333333335</c:v>
                </c:pt>
                <c:pt idx="13" formatCode="0.00">
                  <c:v>1.8333333333333335</c:v>
                </c:pt>
                <c:pt idx="14" formatCode="0.00">
                  <c:v>1.6666666666666665</c:v>
                </c:pt>
                <c:pt idx="15" formatCode="0.00">
                  <c:v>1.6666666666666665</c:v>
                </c:pt>
                <c:pt idx="16" formatCode="0.00">
                  <c:v>1.5</c:v>
                </c:pt>
                <c:pt idx="17" formatCode="0.00">
                  <c:v>1.6666666666666665</c:v>
                </c:pt>
                <c:pt idx="18" formatCode="0.00">
                  <c:v>1.6666666666666665</c:v>
                </c:pt>
                <c:pt idx="19" formatCode="0.00">
                  <c:v>1.8333333333333335</c:v>
                </c:pt>
              </c:numCache>
            </c:numRef>
          </c:val>
          <c:smooth val="0"/>
        </c:ser>
        <c:dLbls>
          <c:showLegendKey val="0"/>
          <c:showVal val="0"/>
          <c:showCatName val="0"/>
          <c:showSerName val="0"/>
          <c:showPercent val="0"/>
          <c:showBubbleSize val="0"/>
        </c:dLbls>
        <c:smooth val="0"/>
        <c:axId val="1498096912"/>
        <c:axId val="1498094736"/>
      </c:lineChart>
      <c:catAx>
        <c:axId val="1498096912"/>
        <c:scaling>
          <c:orientation val="minMax"/>
        </c:scaling>
        <c:delete val="0"/>
        <c:axPos val="b"/>
        <c:numFmt formatCode="General" sourceLinked="0"/>
        <c:majorTickMark val="out"/>
        <c:minorTickMark val="none"/>
        <c:tickLblPos val="nextTo"/>
        <c:spPr>
          <a:ln>
            <a:solidFill>
              <a:schemeClr val="tx1"/>
            </a:solidFill>
          </a:ln>
        </c:spPr>
        <c:txPr>
          <a:bodyPr rot="0"/>
          <a:lstStyle/>
          <a:p>
            <a:pPr>
              <a:defRPr sz="700" b="1">
                <a:latin typeface="Calibri" pitchFamily="34" charset="0"/>
                <a:cs typeface="Calibri" pitchFamily="34" charset="0"/>
              </a:defRPr>
            </a:pPr>
            <a:endParaRPr lang="en-US"/>
          </a:p>
        </c:txPr>
        <c:crossAx val="1498094736"/>
        <c:crosses val="autoZero"/>
        <c:auto val="1"/>
        <c:lblAlgn val="ctr"/>
        <c:lblOffset val="100"/>
        <c:noMultiLvlLbl val="0"/>
      </c:catAx>
      <c:valAx>
        <c:axId val="1498094736"/>
        <c:scaling>
          <c:orientation val="minMax"/>
          <c:max val="5"/>
          <c:min val="1"/>
        </c:scaling>
        <c:delete val="0"/>
        <c:axPos val="l"/>
        <c:majorGridlines>
          <c:spPr>
            <a:ln>
              <a:solidFill>
                <a:schemeClr val="bg1">
                  <a:lumMod val="85000"/>
                </a:schemeClr>
              </a:solidFill>
            </a:ln>
          </c:spPr>
        </c:majorGridlines>
        <c:title>
          <c:tx>
            <c:rich>
              <a:bodyPr rot="-5400000" vert="horz"/>
              <a:lstStyle/>
              <a:p>
                <a:pPr>
                  <a:defRPr/>
                </a:pPr>
                <a:r>
                  <a:rPr lang="en-US"/>
                  <a:t>1</a:t>
                </a:r>
                <a:r>
                  <a:rPr lang="en-US" baseline="0"/>
                  <a:t> to 5 Score, with 5 the most advanced</a:t>
                </a:r>
                <a:endParaRPr lang="en-US"/>
              </a:p>
            </c:rich>
          </c:tx>
          <c:layout>
            <c:manualLayout>
              <c:xMode val="edge"/>
              <c:yMode val="edge"/>
              <c:x val="1.2266323852375596E-3"/>
              <c:y val="0.32449508715256747"/>
            </c:manualLayout>
          </c:layout>
          <c:overlay val="0"/>
        </c:title>
        <c:numFmt formatCode="0" sourceLinked="0"/>
        <c:majorTickMark val="out"/>
        <c:minorTickMark val="out"/>
        <c:tickLblPos val="nextTo"/>
        <c:spPr>
          <a:ln>
            <a:solidFill>
              <a:schemeClr val="tx1"/>
            </a:solidFill>
          </a:ln>
        </c:spPr>
        <c:txPr>
          <a:bodyPr/>
          <a:lstStyle/>
          <a:p>
            <a:pPr>
              <a:defRPr b="1"/>
            </a:pPr>
            <a:endParaRPr lang="en-US"/>
          </a:p>
        </c:txPr>
        <c:crossAx val="1498096912"/>
        <c:crosses val="autoZero"/>
        <c:crossBetween val="between"/>
        <c:majorUnit val="1"/>
        <c:minorUnit val="0.5"/>
      </c:valAx>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filled"/>
        <c:varyColors val="0"/>
        <c:ser>
          <c:idx val="0"/>
          <c:order val="0"/>
          <c:val>
            <c:numRef>
              <c:f>Sheet1!$B$219:$G$219</c:f>
              <c:numCache>
                <c:formatCode>General</c:formatCode>
                <c:ptCount val="6"/>
                <c:pt idx="0">
                  <c:v>2.27</c:v>
                </c:pt>
                <c:pt idx="1">
                  <c:v>2.99</c:v>
                </c:pt>
                <c:pt idx="2">
                  <c:v>2.29</c:v>
                </c:pt>
                <c:pt idx="3">
                  <c:v>2.57</c:v>
                </c:pt>
                <c:pt idx="4">
                  <c:v>2.86</c:v>
                </c:pt>
                <c:pt idx="5">
                  <c:v>3.27</c:v>
                </c:pt>
              </c:numCache>
            </c:numRef>
          </c:val>
        </c:ser>
        <c:ser>
          <c:idx val="1"/>
          <c:order val="1"/>
          <c:spPr>
            <a:noFill/>
            <a:ln w="38100">
              <a:solidFill>
                <a:srgbClr val="C00000"/>
              </a:solidFill>
            </a:ln>
          </c:spPr>
          <c:val>
            <c:numRef>
              <c:f>Sheet1!$B$220:$G$220</c:f>
              <c:numCache>
                <c:formatCode>General</c:formatCode>
                <c:ptCount val="6"/>
                <c:pt idx="0">
                  <c:v>3.2</c:v>
                </c:pt>
                <c:pt idx="1">
                  <c:v>2.8</c:v>
                </c:pt>
                <c:pt idx="2">
                  <c:v>3.2</c:v>
                </c:pt>
                <c:pt idx="3">
                  <c:v>3.1</c:v>
                </c:pt>
                <c:pt idx="4">
                  <c:v>3.6</c:v>
                </c:pt>
                <c:pt idx="5">
                  <c:v>3.7</c:v>
                </c:pt>
              </c:numCache>
            </c:numRef>
          </c:val>
        </c:ser>
        <c:dLbls>
          <c:showLegendKey val="0"/>
          <c:showVal val="0"/>
          <c:showCatName val="0"/>
          <c:showSerName val="0"/>
          <c:showPercent val="0"/>
          <c:showBubbleSize val="0"/>
        </c:dLbls>
        <c:axId val="1499570624"/>
        <c:axId val="1499568992"/>
      </c:radarChart>
      <c:catAx>
        <c:axId val="1499570624"/>
        <c:scaling>
          <c:orientation val="minMax"/>
        </c:scaling>
        <c:delete val="1"/>
        <c:axPos val="b"/>
        <c:majorGridlines/>
        <c:majorTickMark val="out"/>
        <c:minorTickMark val="none"/>
        <c:tickLblPos val="nextTo"/>
        <c:crossAx val="1499568992"/>
        <c:crosses val="autoZero"/>
        <c:auto val="1"/>
        <c:lblAlgn val="ctr"/>
        <c:lblOffset val="100"/>
        <c:noMultiLvlLbl val="0"/>
      </c:catAx>
      <c:valAx>
        <c:axId val="1499568992"/>
        <c:scaling>
          <c:orientation val="minMax"/>
          <c:max val="5"/>
          <c:min val="1"/>
        </c:scaling>
        <c:delete val="0"/>
        <c:axPos val="l"/>
        <c:majorGridlines/>
        <c:numFmt formatCode="General" sourceLinked="1"/>
        <c:majorTickMark val="cross"/>
        <c:minorTickMark val="none"/>
        <c:tickLblPos val="nextTo"/>
        <c:crossAx val="1499570624"/>
        <c:crosses val="autoZero"/>
        <c:crossBetween val="between"/>
      </c:valAx>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a:t>Government Effectiveness in E&amp;E Eurasia, 1996-2014</a:t>
            </a:r>
          </a:p>
        </c:rich>
      </c:tx>
      <c:layout>
        <c:manualLayout>
          <c:xMode val="edge"/>
          <c:yMode val="edge"/>
          <c:x val="0.23785475829653266"/>
          <c:y val="1.4525708324920924E-2"/>
        </c:manualLayout>
      </c:layout>
      <c:overlay val="0"/>
    </c:title>
    <c:autoTitleDeleted val="0"/>
    <c:plotArea>
      <c:layout>
        <c:manualLayout>
          <c:layoutTarget val="inner"/>
          <c:xMode val="edge"/>
          <c:yMode val="edge"/>
          <c:x val="4.9421353090359089E-2"/>
          <c:y val="8.8787435224443101E-2"/>
          <c:w val="0.92761759617807926"/>
          <c:h val="0.83552779460259774"/>
        </c:manualLayout>
      </c:layout>
      <c:lineChart>
        <c:grouping val="standard"/>
        <c:varyColors val="0"/>
        <c:ser>
          <c:idx val="16"/>
          <c:order val="0"/>
          <c:tx>
            <c:strRef>
              <c:f>'WGI Time Series'!$B$79</c:f>
              <c:strCache>
                <c:ptCount val="1"/>
                <c:pt idx="0">
                  <c:v>Armenia</c:v>
                </c:pt>
              </c:strCache>
            </c:strRef>
          </c:tx>
          <c:spPr>
            <a:ln w="25400">
              <a:solidFill>
                <a:schemeClr val="accent6"/>
              </a:solidFill>
            </a:ln>
          </c:spPr>
          <c:marker>
            <c:symbol val="none"/>
          </c:marker>
          <c:dLbls>
            <c:dLbl>
              <c:idx val="17"/>
              <c:layout>
                <c:manualLayout>
                  <c:x val="-3.9221899072255782E-2"/>
                  <c:y val="-1.282051282051282E-2"/>
                </c:manualLayout>
              </c:layout>
              <c:spPr/>
              <c:txPr>
                <a:bodyPr/>
                <a:lstStyle/>
                <a:p>
                  <a:pPr>
                    <a:defRPr>
                      <a:solidFill>
                        <a:schemeClr val="accent6">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Series'!$C$79:$U$79</c:f>
              <c:numCache>
                <c:formatCode>0.00</c:formatCode>
                <c:ptCount val="19"/>
                <c:pt idx="0">
                  <c:v>2.2727165519671768</c:v>
                </c:pt>
                <c:pt idx="1">
                  <c:v>2.1911977286058368</c:v>
                </c:pt>
                <c:pt idx="2">
                  <c:v>2.1096789052444973</c:v>
                </c:pt>
                <c:pt idx="3">
                  <c:v>2.0930015427775688</c:v>
                </c:pt>
                <c:pt idx="4">
                  <c:v>2.0763241803106398</c:v>
                </c:pt>
                <c:pt idx="5">
                  <c:v>2.3166344089536395</c:v>
                </c:pt>
                <c:pt idx="6">
                  <c:v>2.5569446375966387</c:v>
                </c:pt>
                <c:pt idx="7">
                  <c:v>2.4571727164471229</c:v>
                </c:pt>
                <c:pt idx="8">
                  <c:v>2.5913680568851598</c:v>
                </c:pt>
                <c:pt idx="9">
                  <c:v>2.6024938387063172</c:v>
                </c:pt>
                <c:pt idx="10">
                  <c:v>2.5061667549250313</c:v>
                </c:pt>
                <c:pt idx="11">
                  <c:v>2.3393282667847166</c:v>
                </c:pt>
                <c:pt idx="12">
                  <c:v>2.570700576616689</c:v>
                </c:pt>
                <c:pt idx="13">
                  <c:v>2.7384879982184218</c:v>
                </c:pt>
                <c:pt idx="14">
                  <c:v>2.5641395638132822</c:v>
                </c:pt>
                <c:pt idx="15">
                  <c:v>2.6382993992834707</c:v>
                </c:pt>
                <c:pt idx="16">
                  <c:v>2.7208468508352155</c:v>
                </c:pt>
                <c:pt idx="17">
                  <c:v>2.8438328616031332</c:v>
                </c:pt>
                <c:pt idx="18">
                  <c:v>2.5607819950120798</c:v>
                </c:pt>
              </c:numCache>
            </c:numRef>
          </c:val>
          <c:smooth val="0"/>
        </c:ser>
        <c:ser>
          <c:idx val="12"/>
          <c:order val="1"/>
          <c:tx>
            <c:strRef>
              <c:f>'WGI Time Series'!$B$81</c:f>
              <c:strCache>
                <c:ptCount val="1"/>
                <c:pt idx="0">
                  <c:v>Belarus</c:v>
                </c:pt>
              </c:strCache>
            </c:strRef>
          </c:tx>
          <c:spPr>
            <a:ln w="25400">
              <a:solidFill>
                <a:schemeClr val="accent1"/>
              </a:solidFill>
            </a:ln>
          </c:spPr>
          <c:marker>
            <c:symbol val="none"/>
          </c:marker>
          <c:dPt>
            <c:idx val="10"/>
            <c:bubble3D val="0"/>
          </c:dPt>
          <c:dPt>
            <c:idx val="12"/>
            <c:bubble3D val="0"/>
          </c:dPt>
          <c:dLbls>
            <c:dLbl>
              <c:idx val="17"/>
              <c:layout>
                <c:manualLayout>
                  <c:x val="3.6351001626797691E-2"/>
                  <c:y val="-8.503920183054034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sz="1000">
                    <a:solidFill>
                      <a:schemeClr val="accent1"/>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Series'!$C$81:$U$81</c:f>
              <c:numCache>
                <c:formatCode>0.00</c:formatCode>
                <c:ptCount val="19"/>
                <c:pt idx="0">
                  <c:v>2.2727165519671768</c:v>
                </c:pt>
                <c:pt idx="1">
                  <c:v>2.1078704477602423</c:v>
                </c:pt>
                <c:pt idx="2">
                  <c:v>1.9430243435533079</c:v>
                </c:pt>
                <c:pt idx="3">
                  <c:v>1.9636537279774604</c:v>
                </c:pt>
                <c:pt idx="4">
                  <c:v>1.9842831124016127</c:v>
                </c:pt>
                <c:pt idx="5">
                  <c:v>1.7959435415709393</c:v>
                </c:pt>
                <c:pt idx="6">
                  <c:v>1.6076039707402661</c:v>
                </c:pt>
                <c:pt idx="7">
                  <c:v>1.573851124485198</c:v>
                </c:pt>
                <c:pt idx="8">
                  <c:v>1.465820860887951</c:v>
                </c:pt>
                <c:pt idx="9">
                  <c:v>1.4391569295579616</c:v>
                </c:pt>
                <c:pt idx="10">
                  <c:v>1.3545683567055586</c:v>
                </c:pt>
                <c:pt idx="11">
                  <c:v>1.4079754989359947</c:v>
                </c:pt>
                <c:pt idx="12">
                  <c:v>1.4130505404245595</c:v>
                </c:pt>
                <c:pt idx="13">
                  <c:v>1.3800853194672982</c:v>
                </c:pt>
                <c:pt idx="14">
                  <c:v>1.3969628197629089</c:v>
                </c:pt>
                <c:pt idx="15">
                  <c:v>1.445150005492839</c:v>
                </c:pt>
                <c:pt idx="16">
                  <c:v>1.6327037822114367</c:v>
                </c:pt>
                <c:pt idx="17">
                  <c:v>1.6289368536354214</c:v>
                </c:pt>
                <c:pt idx="18">
                  <c:v>2.1672903421957601</c:v>
                </c:pt>
              </c:numCache>
            </c:numRef>
          </c:val>
          <c:smooth val="0"/>
        </c:ser>
        <c:ser>
          <c:idx val="4"/>
          <c:order val="2"/>
          <c:tx>
            <c:strRef>
              <c:f>'WGI Time Series'!$B$87</c:f>
              <c:strCache>
                <c:ptCount val="1"/>
                <c:pt idx="0">
                  <c:v>Georgia</c:v>
                </c:pt>
              </c:strCache>
            </c:strRef>
          </c:tx>
          <c:spPr>
            <a:ln w="25400">
              <a:solidFill>
                <a:srgbClr val="00B0F0"/>
              </a:solidFill>
            </a:ln>
          </c:spPr>
          <c:marker>
            <c:symbol val="none"/>
          </c:marker>
          <c:dLbls>
            <c:dLbl>
              <c:idx val="18"/>
              <c:layout>
                <c:manualLayout>
                  <c:x val="-1.6873679252615587E-2"/>
                  <c:y val="-1.9230769230769232E-2"/>
                </c:manualLayout>
              </c:layout>
              <c:spPr/>
              <c:txPr>
                <a:bodyPr/>
                <a:lstStyle/>
                <a:p>
                  <a:pPr>
                    <a:defRPr>
                      <a:solidFill>
                        <a:srgbClr val="00B0F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Series'!$C$87:$U$87</c:f>
              <c:numCache>
                <c:formatCode>0.00</c:formatCode>
                <c:ptCount val="19"/>
                <c:pt idx="0">
                  <c:v>1.9550167429979084</c:v>
                </c:pt>
                <c:pt idx="1">
                  <c:v>1.9748084138086801</c:v>
                </c:pt>
                <c:pt idx="2">
                  <c:v>1.9946000846194516</c:v>
                </c:pt>
                <c:pt idx="3">
                  <c:v>1.9424943409538857</c:v>
                </c:pt>
                <c:pt idx="4">
                  <c:v>1.8903885972883199</c:v>
                </c:pt>
                <c:pt idx="5">
                  <c:v>1.7987573559269385</c:v>
                </c:pt>
                <c:pt idx="6">
                  <c:v>1.7071261145655572</c:v>
                </c:pt>
                <c:pt idx="7">
                  <c:v>2.1625429034249737</c:v>
                </c:pt>
                <c:pt idx="8">
                  <c:v>2.1793104607655387</c:v>
                </c:pt>
                <c:pt idx="9">
                  <c:v>2.2534580793544552</c:v>
                </c:pt>
                <c:pt idx="10">
                  <c:v>2.5464150144476245</c:v>
                </c:pt>
                <c:pt idx="11">
                  <c:v>2.8949499983605502</c:v>
                </c:pt>
                <c:pt idx="12">
                  <c:v>3.1209352829232939</c:v>
                </c:pt>
                <c:pt idx="13">
                  <c:v>3.0993675773873814</c:v>
                </c:pt>
                <c:pt idx="14">
                  <c:v>3.1170956455020904</c:v>
                </c:pt>
                <c:pt idx="15">
                  <c:v>3.4304551493280262</c:v>
                </c:pt>
                <c:pt idx="16">
                  <c:v>3.4460050758744987</c:v>
                </c:pt>
                <c:pt idx="17">
                  <c:v>3.4063479841452926</c:v>
                </c:pt>
                <c:pt idx="18">
                  <c:v>3.348164858190033</c:v>
                </c:pt>
              </c:numCache>
            </c:numRef>
          </c:val>
          <c:smooth val="0"/>
        </c:ser>
        <c:ser>
          <c:idx val="1"/>
          <c:order val="3"/>
          <c:tx>
            <c:strRef>
              <c:f>'WGI Time Series'!$B$95</c:f>
              <c:strCache>
                <c:ptCount val="1"/>
                <c:pt idx="0">
                  <c:v>Moldova</c:v>
                </c:pt>
              </c:strCache>
            </c:strRef>
          </c:tx>
          <c:spPr>
            <a:ln w="25400">
              <a:solidFill>
                <a:schemeClr val="tx2"/>
              </a:solidFill>
            </a:ln>
          </c:spPr>
          <c:marker>
            <c:symbol val="none"/>
          </c:marker>
          <c:dLbls>
            <c:dLbl>
              <c:idx val="15"/>
              <c:layout>
                <c:manualLayout>
                  <c:x val="-8.7073614667141627E-2"/>
                  <c:y val="-8.5471767952082917E-3"/>
                </c:manualLayout>
              </c:layout>
              <c:spPr/>
              <c:txPr>
                <a:bodyPr/>
                <a:lstStyle/>
                <a:p>
                  <a:pPr>
                    <a:defRPr>
                      <a:solidFill>
                        <a:schemeClr val="tx2"/>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Series'!$C$95:$U$95</c:f>
              <c:numCache>
                <c:formatCode>0.00</c:formatCode>
                <c:ptCount val="19"/>
                <c:pt idx="0">
                  <c:v>2.3153192316137856</c:v>
                </c:pt>
                <c:pt idx="1">
                  <c:v>2.2668811016275479</c:v>
                </c:pt>
                <c:pt idx="2">
                  <c:v>2.2184429716413101</c:v>
                </c:pt>
                <c:pt idx="3">
                  <c:v>2.1404474034841963</c:v>
                </c:pt>
                <c:pt idx="4">
                  <c:v>2.0624518353270829</c:v>
                </c:pt>
                <c:pt idx="5">
                  <c:v>2.0466150948273425</c:v>
                </c:pt>
                <c:pt idx="6">
                  <c:v>2.0307783543276026</c:v>
                </c:pt>
                <c:pt idx="7">
                  <c:v>1.9087176174731137</c:v>
                </c:pt>
                <c:pt idx="8">
                  <c:v>1.6967440813958754</c:v>
                </c:pt>
                <c:pt idx="9">
                  <c:v>1.88942898415424</c:v>
                </c:pt>
                <c:pt idx="10">
                  <c:v>1.816318786140156</c:v>
                </c:pt>
                <c:pt idx="11">
                  <c:v>1.7918752572726189</c:v>
                </c:pt>
                <c:pt idx="12">
                  <c:v>1.8475658522036065</c:v>
                </c:pt>
                <c:pt idx="13">
                  <c:v>2.0756945396641076</c:v>
                </c:pt>
                <c:pt idx="14">
                  <c:v>1.99142021264533</c:v>
                </c:pt>
                <c:pt idx="15">
                  <c:v>2.0390991904765934</c:v>
                </c:pt>
                <c:pt idx="16">
                  <c:v>2.0993020424815843</c:v>
                </c:pt>
                <c:pt idx="17">
                  <c:v>2.28467157367951</c:v>
                </c:pt>
                <c:pt idx="18">
                  <c:v>2.3047433081902673</c:v>
                </c:pt>
              </c:numCache>
            </c:numRef>
          </c:val>
          <c:smooth val="0"/>
        </c:ser>
        <c:ser>
          <c:idx val="2"/>
          <c:order val="4"/>
          <c:tx>
            <c:strRef>
              <c:f>'WGI Time Series'!$B$99</c:f>
              <c:strCache>
                <c:ptCount val="1"/>
                <c:pt idx="0">
                  <c:v>Russian Federation</c:v>
                </c:pt>
              </c:strCache>
            </c:strRef>
          </c:tx>
          <c:spPr>
            <a:ln w="25400">
              <a:solidFill>
                <a:srgbClr val="FF0000"/>
              </a:solidFill>
            </a:ln>
          </c:spPr>
          <c:marker>
            <c:symbol val="none"/>
          </c:marker>
          <c:dLbls>
            <c:dLbl>
              <c:idx val="18"/>
              <c:layout>
                <c:manualLayout>
                  <c:x val="-4.2184051858664704E-3"/>
                  <c:y val="-1.282051282051282E-2"/>
                </c:manualLayout>
              </c:layout>
              <c:tx>
                <c:rich>
                  <a:bodyPr/>
                  <a:lstStyle/>
                  <a:p>
                    <a:pPr>
                      <a:defRPr>
                        <a:solidFill>
                          <a:srgbClr val="FF0000"/>
                        </a:solidFill>
                      </a:defRPr>
                    </a:pPr>
                    <a:r>
                      <a:rPr lang="en-US">
                        <a:solidFill>
                          <a:srgbClr val="FF0000"/>
                        </a:solidFill>
                      </a:rPr>
                      <a:t>Russia</a:t>
                    </a:r>
                  </a:p>
                </c:rich>
              </c:tx>
              <c:sp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Series'!$C$99:$U$99</c:f>
              <c:numCache>
                <c:formatCode>0.00</c:formatCode>
                <c:ptCount val="19"/>
                <c:pt idx="0">
                  <c:v>2.142008022546765</c:v>
                </c:pt>
                <c:pt idx="1">
                  <c:v>1.9919092110466257</c:v>
                </c:pt>
                <c:pt idx="2">
                  <c:v>1.8418103995464863</c:v>
                </c:pt>
                <c:pt idx="3">
                  <c:v>1.842174733695686</c:v>
                </c:pt>
                <c:pt idx="4">
                  <c:v>1.8425390678448856</c:v>
                </c:pt>
                <c:pt idx="5">
                  <c:v>2.0971026268438298</c:v>
                </c:pt>
                <c:pt idx="6">
                  <c:v>2.3516661858427743</c:v>
                </c:pt>
                <c:pt idx="7">
                  <c:v>2.292248481649013</c:v>
                </c:pt>
                <c:pt idx="8">
                  <c:v>2.3044992578096517</c:v>
                </c:pt>
                <c:pt idx="9">
                  <c:v>2.2112889957643884</c:v>
                </c:pt>
                <c:pt idx="10">
                  <c:v>2.223142943205509</c:v>
                </c:pt>
                <c:pt idx="11">
                  <c:v>2.3121042439603583</c:v>
                </c:pt>
                <c:pt idx="12">
                  <c:v>2.3503516817329686</c:v>
                </c:pt>
                <c:pt idx="13">
                  <c:v>2.2862082257523686</c:v>
                </c:pt>
                <c:pt idx="14">
                  <c:v>2.2244897264520178</c:v>
                </c:pt>
                <c:pt idx="15">
                  <c:v>2.2179614775109497</c:v>
                </c:pt>
                <c:pt idx="16">
                  <c:v>2.2519330606968269</c:v>
                </c:pt>
                <c:pt idx="17">
                  <c:v>2.3299330991014595</c:v>
                </c:pt>
                <c:pt idx="18">
                  <c:v>2.6701095100771015</c:v>
                </c:pt>
              </c:numCache>
            </c:numRef>
          </c:val>
          <c:smooth val="0"/>
        </c:ser>
        <c:ser>
          <c:idx val="3"/>
          <c:order val="5"/>
          <c:tx>
            <c:strRef>
              <c:f>'WGI Time Series'!$B$105</c:f>
              <c:strCache>
                <c:ptCount val="1"/>
                <c:pt idx="0">
                  <c:v>Ukraine</c:v>
                </c:pt>
              </c:strCache>
            </c:strRef>
          </c:tx>
          <c:spPr>
            <a:ln w="25400">
              <a:solidFill>
                <a:schemeClr val="accent3"/>
              </a:solidFill>
            </a:ln>
          </c:spPr>
          <c:marker>
            <c:symbol val="none"/>
          </c:marker>
          <c:dLbls>
            <c:dLbl>
              <c:idx val="17"/>
              <c:layout>
                <c:manualLayout>
                  <c:x val="-3.9212729346712293E-2"/>
                  <c:y val="1.4957264957264958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3">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'WGI Time Series'!$C$77:$U$77</c:f>
              <c:numCache>
                <c:formatCode>General</c:formatCode>
                <c:ptCount val="19"/>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numCache>
            </c:numRef>
          </c:cat>
          <c:val>
            <c:numRef>
              <c:f>'WGI Time Series'!$C$105:$U$105</c:f>
              <c:numCache>
                <c:formatCode>0.00</c:formatCode>
                <c:ptCount val="19"/>
                <c:pt idx="0">
                  <c:v>1.9138882396756993</c:v>
                </c:pt>
                <c:pt idx="1">
                  <c:v>1.7870398497755549</c:v>
                </c:pt>
                <c:pt idx="2">
                  <c:v>1.6601914598754099</c:v>
                </c:pt>
                <c:pt idx="3">
                  <c:v>1.7615870862311966</c:v>
                </c:pt>
                <c:pt idx="4">
                  <c:v>1.8629827125869833</c:v>
                </c:pt>
                <c:pt idx="5">
                  <c:v>1.9174930903617486</c:v>
                </c:pt>
                <c:pt idx="6">
                  <c:v>1.9720034681365137</c:v>
                </c:pt>
                <c:pt idx="7">
                  <c:v>2.0639567827528786</c:v>
                </c:pt>
                <c:pt idx="8">
                  <c:v>2.1169849772538729</c:v>
                </c:pt>
                <c:pt idx="9">
                  <c:v>2.061337109989934</c:v>
                </c:pt>
                <c:pt idx="10">
                  <c:v>2.1108782959924879</c:v>
                </c:pt>
                <c:pt idx="11">
                  <c:v>1.9627457830054675</c:v>
                </c:pt>
                <c:pt idx="12">
                  <c:v>1.9118395378047002</c:v>
                </c:pt>
                <c:pt idx="13">
                  <c:v>1.8062848936929181</c:v>
                </c:pt>
                <c:pt idx="14">
                  <c:v>1.8650630113882374</c:v>
                </c:pt>
                <c:pt idx="15">
                  <c:v>1.7928584962931846</c:v>
                </c:pt>
                <c:pt idx="16">
                  <c:v>2.0619990656787723</c:v>
                </c:pt>
                <c:pt idx="17">
                  <c:v>1.9820719017734165</c:v>
                </c:pt>
                <c:pt idx="18">
                  <c:v>2.307461864982669</c:v>
                </c:pt>
              </c:numCache>
            </c:numRef>
          </c:val>
          <c:smooth val="0"/>
        </c:ser>
        <c:dLbls>
          <c:showLegendKey val="0"/>
          <c:showVal val="0"/>
          <c:showCatName val="0"/>
          <c:showSerName val="0"/>
          <c:showPercent val="0"/>
          <c:showBubbleSize val="0"/>
        </c:dLbls>
        <c:smooth val="0"/>
        <c:axId val="1499567904"/>
        <c:axId val="1499568448"/>
      </c:lineChart>
      <c:catAx>
        <c:axId val="1499567904"/>
        <c:scaling>
          <c:orientation val="minMax"/>
        </c:scaling>
        <c:delete val="0"/>
        <c:axPos val="b"/>
        <c:numFmt formatCode="General" sourceLinked="1"/>
        <c:majorTickMark val="out"/>
        <c:minorTickMark val="none"/>
        <c:tickLblPos val="nextTo"/>
        <c:spPr>
          <a:ln>
            <a:solidFill>
              <a:schemeClr val="tx1"/>
            </a:solidFill>
          </a:ln>
        </c:spPr>
        <c:txPr>
          <a:bodyPr/>
          <a:lstStyle/>
          <a:p>
            <a:pPr>
              <a:defRPr sz="1000" b="1"/>
            </a:pPr>
            <a:endParaRPr lang="en-US"/>
          </a:p>
        </c:txPr>
        <c:crossAx val="1499568448"/>
        <c:crosses val="autoZero"/>
        <c:auto val="1"/>
        <c:lblAlgn val="ctr"/>
        <c:lblOffset val="100"/>
        <c:noMultiLvlLbl val="0"/>
      </c:catAx>
      <c:valAx>
        <c:axId val="1499568448"/>
        <c:scaling>
          <c:orientation val="minMax"/>
          <c:max val="5"/>
          <c:min val="1"/>
        </c:scaling>
        <c:delete val="0"/>
        <c:axPos val="l"/>
        <c:majorGridlines>
          <c:spPr>
            <a:ln>
              <a:solidFill>
                <a:schemeClr val="bg1">
                  <a:lumMod val="50000"/>
                  <a:alpha val="35000"/>
                </a:schemeClr>
              </a:solidFill>
            </a:ln>
          </c:spPr>
        </c:majorGridlines>
        <c:title>
          <c:tx>
            <c:rich>
              <a:bodyPr rot="-5400000" vert="horz"/>
              <a:lstStyle/>
              <a:p>
                <a:pPr>
                  <a:defRPr sz="1000"/>
                </a:pPr>
                <a:r>
                  <a:rPr lang="en-US" sz="1000" dirty="0"/>
                  <a:t>1 to 5 </a:t>
                </a:r>
                <a:r>
                  <a:rPr lang="en-US" sz="1000" dirty="0" smtClean="0"/>
                  <a:t>Score, with 5 the most advanced</a:t>
                </a:r>
                <a:endParaRPr lang="en-US" sz="1000" dirty="0"/>
              </a:p>
            </c:rich>
          </c:tx>
          <c:layout>
            <c:manualLayout>
              <c:xMode val="edge"/>
              <c:yMode val="edge"/>
              <c:x val="5.053888173047201E-3"/>
              <c:y val="0.33886701662292218"/>
            </c:manualLayout>
          </c:layout>
          <c:overlay val="0"/>
        </c:title>
        <c:numFmt formatCode="0" sourceLinked="0"/>
        <c:majorTickMark val="out"/>
        <c:minorTickMark val="none"/>
        <c:tickLblPos val="nextTo"/>
        <c:spPr>
          <a:ln>
            <a:solidFill>
              <a:schemeClr val="tx1"/>
            </a:solidFill>
          </a:ln>
        </c:spPr>
        <c:txPr>
          <a:bodyPr/>
          <a:lstStyle/>
          <a:p>
            <a:pPr>
              <a:defRPr b="1"/>
            </a:pPr>
            <a:endParaRPr lang="en-US"/>
          </a:p>
        </c:txPr>
        <c:crossAx val="1499567904"/>
        <c:crosses val="autoZero"/>
        <c:crossBetween val="between"/>
        <c:majorUnit val="1"/>
      </c:valAx>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filled"/>
        <c:varyColors val="0"/>
        <c:ser>
          <c:idx val="0"/>
          <c:order val="0"/>
          <c:val>
            <c:numRef>
              <c:f>Sheet1!$B$223:$G$223</c:f>
              <c:numCache>
                <c:formatCode>General</c:formatCode>
                <c:ptCount val="6"/>
                <c:pt idx="0">
                  <c:v>2.27</c:v>
                </c:pt>
                <c:pt idx="1">
                  <c:v>2.99</c:v>
                </c:pt>
                <c:pt idx="2">
                  <c:v>2.29</c:v>
                </c:pt>
                <c:pt idx="3">
                  <c:v>2.57</c:v>
                </c:pt>
                <c:pt idx="4">
                  <c:v>2.86</c:v>
                </c:pt>
                <c:pt idx="5">
                  <c:v>3.27</c:v>
                </c:pt>
              </c:numCache>
            </c:numRef>
          </c:val>
        </c:ser>
        <c:ser>
          <c:idx val="1"/>
          <c:order val="1"/>
          <c:spPr>
            <a:noFill/>
            <a:ln w="38100">
              <a:solidFill>
                <a:srgbClr val="C00000"/>
              </a:solidFill>
            </a:ln>
          </c:spPr>
          <c:val>
            <c:numRef>
              <c:f>Sheet1!$B$224:$G$224</c:f>
              <c:numCache>
                <c:formatCode>0.0</c:formatCode>
                <c:ptCount val="6"/>
                <c:pt idx="0">
                  <c:v>4.2</c:v>
                </c:pt>
                <c:pt idx="1">
                  <c:v>4.2</c:v>
                </c:pt>
                <c:pt idx="2">
                  <c:v>3.8</c:v>
                </c:pt>
                <c:pt idx="3">
                  <c:v>3.9</c:v>
                </c:pt>
                <c:pt idx="4">
                  <c:v>4.0999999999999996</c:v>
                </c:pt>
                <c:pt idx="5">
                  <c:v>4</c:v>
                </c:pt>
              </c:numCache>
            </c:numRef>
          </c:val>
        </c:ser>
        <c:dLbls>
          <c:showLegendKey val="0"/>
          <c:showVal val="0"/>
          <c:showCatName val="0"/>
          <c:showSerName val="0"/>
          <c:showPercent val="0"/>
          <c:showBubbleSize val="0"/>
        </c:dLbls>
        <c:axId val="1499570080"/>
        <c:axId val="1499571168"/>
      </c:radarChart>
      <c:catAx>
        <c:axId val="1499570080"/>
        <c:scaling>
          <c:orientation val="minMax"/>
        </c:scaling>
        <c:delete val="1"/>
        <c:axPos val="b"/>
        <c:majorGridlines/>
        <c:majorTickMark val="out"/>
        <c:minorTickMark val="none"/>
        <c:tickLblPos val="nextTo"/>
        <c:crossAx val="1499571168"/>
        <c:crosses val="autoZero"/>
        <c:auto val="1"/>
        <c:lblAlgn val="ctr"/>
        <c:lblOffset val="100"/>
        <c:noMultiLvlLbl val="0"/>
      </c:catAx>
      <c:valAx>
        <c:axId val="1499571168"/>
        <c:scaling>
          <c:orientation val="minMax"/>
          <c:max val="5"/>
          <c:min val="1"/>
        </c:scaling>
        <c:delete val="0"/>
        <c:axPos val="l"/>
        <c:majorGridlines/>
        <c:numFmt formatCode="General" sourceLinked="1"/>
        <c:majorTickMark val="cross"/>
        <c:minorTickMark val="none"/>
        <c:tickLblPos val="nextTo"/>
        <c:crossAx val="1499570080"/>
        <c:crosses val="autoZero"/>
        <c:crossBetween val="between"/>
      </c:valAx>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Economic Growth in </a:t>
            </a:r>
            <a:r>
              <a:rPr lang="en-US" dirty="0"/>
              <a:t>E&amp;E</a:t>
            </a:r>
            <a:r>
              <a:rPr lang="en-US" baseline="0" dirty="0"/>
              <a:t> </a:t>
            </a:r>
            <a:r>
              <a:rPr lang="en-US" baseline="0" dirty="0" smtClean="0"/>
              <a:t>Eurasia (1999 GDP = 100)</a:t>
            </a:r>
            <a:endParaRPr lang="en-US" dirty="0"/>
          </a:p>
        </c:rich>
      </c:tx>
      <c:layout/>
      <c:overlay val="0"/>
    </c:title>
    <c:autoTitleDeleted val="0"/>
    <c:plotArea>
      <c:layout/>
      <c:lineChart>
        <c:grouping val="standard"/>
        <c:varyColors val="0"/>
        <c:ser>
          <c:idx val="4"/>
          <c:order val="0"/>
          <c:tx>
            <c:strRef>
              <c:f>'1999 Charts'!$B$37</c:f>
              <c:strCache>
                <c:ptCount val="1"/>
                <c:pt idx="0">
                  <c:v>Threshold</c:v>
                </c:pt>
              </c:strCache>
            </c:strRef>
          </c:tx>
          <c:spPr>
            <a:ln>
              <a:solidFill>
                <a:sysClr val="windowText" lastClr="000000"/>
              </a:solidFill>
            </a:ln>
          </c:spPr>
          <c:marker>
            <c:symbol val="none"/>
          </c:marker>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Charts'!$C$37:$U$37</c:f>
              <c:numCache>
                <c:formatCode>General</c:formatCode>
                <c:ptCount val="19"/>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numCache>
            </c:numRef>
          </c:val>
          <c:smooth val="0"/>
        </c:ser>
        <c:ser>
          <c:idx val="7"/>
          <c:order val="1"/>
          <c:tx>
            <c:strRef>
              <c:f>'1999 Charts'!$B$29</c:f>
              <c:strCache>
                <c:ptCount val="1"/>
                <c:pt idx="0">
                  <c:v>Ukraine</c:v>
                </c:pt>
              </c:strCache>
            </c:strRef>
          </c:tx>
          <c:spPr>
            <a:ln>
              <a:solidFill>
                <a:schemeClr val="tx2">
                  <a:lumMod val="40000"/>
                  <a:lumOff val="60000"/>
                </a:schemeClr>
              </a:solidFill>
            </a:ln>
          </c:spPr>
          <c:marker>
            <c:symbol val="none"/>
          </c:marker>
          <c:dPt>
            <c:idx val="18"/>
            <c:bubble3D val="0"/>
            <c:spPr>
              <a:ln>
                <a:solidFill>
                  <a:schemeClr val="tx2">
                    <a:lumMod val="40000"/>
                    <a:lumOff val="60000"/>
                  </a:schemeClr>
                </a:solidFill>
                <a:prstDash val="sysDot"/>
              </a:ln>
            </c:spPr>
          </c:dPt>
          <c:dLbls>
            <c:dLbl>
              <c:idx val="16"/>
              <c:layout>
                <c:manualLayout>
                  <c:x val="4.5694316937986042E-2"/>
                  <c:y val="1.4957264957264958E-2"/>
                </c:manualLayout>
              </c:layout>
              <c:spPr/>
              <c:txPr>
                <a:bodyPr/>
                <a:lstStyle/>
                <a:p>
                  <a:pPr>
                    <a:defRPr>
                      <a:solidFill>
                        <a:schemeClr val="tx2">
                          <a:lumMod val="60000"/>
                          <a:lumOff val="40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'1999 Charts'!$C$29:$U$29</c:f>
              <c:numCache>
                <c:formatCode>0.00</c:formatCode>
                <c:ptCount val="19"/>
                <c:pt idx="0">
                  <c:v>100</c:v>
                </c:pt>
                <c:pt idx="1">
                  <c:v>105.932</c:v>
                </c:pt>
                <c:pt idx="2">
                  <c:v>115.70634564</c:v>
                </c:pt>
                <c:pt idx="3">
                  <c:v>121.88506449717599</c:v>
                </c:pt>
                <c:pt idx="4">
                  <c:v>133.48486608537223</c:v>
                </c:pt>
                <c:pt idx="5">
                  <c:v>149.2294060401419</c:v>
                </c:pt>
                <c:pt idx="6">
                  <c:v>153.81224109963466</c:v>
                </c:pt>
                <c:pt idx="7">
                  <c:v>165.45736587328801</c:v>
                </c:pt>
                <c:pt idx="8">
                  <c:v>179.05134305343736</c:v>
                </c:pt>
                <c:pt idx="9">
                  <c:v>183.06746467812596</c:v>
                </c:pt>
                <c:pt idx="10">
                  <c:v>155.35837322444482</c:v>
                </c:pt>
                <c:pt idx="11">
                  <c:v>155.76385857856062</c:v>
                </c:pt>
                <c:pt idx="12">
                  <c:v>164.27791108846475</c:v>
                </c:pt>
                <c:pt idx="13">
                  <c:v>164.67053529596618</c:v>
                </c:pt>
                <c:pt idx="14">
                  <c:v>164.62607425143625</c:v>
                </c:pt>
                <c:pt idx="15">
                  <c:v>153.83812760573963</c:v>
                </c:pt>
                <c:pt idx="16">
                  <c:v>138.65430441105312</c:v>
                </c:pt>
                <c:pt idx="17">
                  <c:v>140.71748046068959</c:v>
                </c:pt>
                <c:pt idx="18">
                  <c:v>144.27903989114964</c:v>
                </c:pt>
              </c:numCache>
            </c:numRef>
          </c:val>
          <c:smooth val="0"/>
        </c:ser>
        <c:ser>
          <c:idx val="0"/>
          <c:order val="2"/>
          <c:tx>
            <c:strRef>
              <c:f>'1999 Charts'!$B$23</c:f>
              <c:strCache>
                <c:ptCount val="1"/>
                <c:pt idx="0">
                  <c:v>Russia</c:v>
                </c:pt>
              </c:strCache>
            </c:strRef>
          </c:tx>
          <c:spPr>
            <a:ln>
              <a:solidFill>
                <a:schemeClr val="tx2"/>
              </a:solidFill>
            </a:ln>
          </c:spPr>
          <c:marker>
            <c:symbol val="none"/>
          </c:marker>
          <c:dPt>
            <c:idx val="18"/>
            <c:bubble3D val="0"/>
            <c:spPr>
              <a:ln>
                <a:solidFill>
                  <a:schemeClr val="tx2"/>
                </a:solidFill>
                <a:prstDash val="sysDot"/>
              </a:ln>
            </c:spPr>
          </c:dPt>
          <c:dLbls>
            <c:dLbl>
              <c:idx val="18"/>
              <c:layout>
                <c:manualLayout>
                  <c:x val="-1.9745476807941531E-2"/>
                  <c:y val="2.564102564102572E-2"/>
                </c:manualLayout>
              </c:layout>
              <c:showLegendKey val="0"/>
              <c:showVal val="0"/>
              <c:showCatName val="0"/>
              <c:showSerName val="1"/>
              <c:showPercent val="0"/>
              <c:showBubbleSize val="0"/>
              <c:extLst>
                <c:ext xmlns:c15="http://schemas.microsoft.com/office/drawing/2012/chart" uri="{CE6537A1-D6FC-4f65-9D91-7224C49458BB}">
                  <c15:layout/>
                </c:ext>
              </c:extLst>
            </c:dLbl>
            <c:dLbl>
              <c:idx val="25"/>
              <c:layout>
                <c:manualLayout>
                  <c:x val="0"/>
                  <c:y val="-1.4957264957264958E-2"/>
                </c:manualLayout>
              </c:layout>
              <c:tx>
                <c:strRef>
                  <c:f>'1999 Charts'!$B$33</c:f>
                  <c:strCache>
                    <c:ptCount val="1"/>
                    <c:pt idx="0">
                      <c:v>E&amp;E Graduates</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{2B220913-0717-4105-84D9-C898F9051DA7}</c15:txfldGUID>
                      <c15:f>'1999 Charts'!$B$33</c15:f>
                      <c15:dlblFieldTableCache>
                        <c:ptCount val="1"/>
                        <c:pt idx="0">
                          <c:v>E&amp;E Graduates</c:v>
                        </c:pt>
                      </c15:dlblFieldTableCache>
                    </c15:dlblFTEntry>
                  </c15:dlblFieldTable>
                  <c15:showDataLabelsRange val="0"/>
                </c:ext>
              </c:extLst>
            </c:dLbl>
            <c:spPr>
              <a:noFill/>
              <a:ln>
                <a:noFill/>
              </a:ln>
              <a:effectLst/>
            </c:spPr>
            <c:txPr>
              <a:bodyPr/>
              <a:lstStyle/>
              <a:p>
                <a:pPr>
                  <a:defRPr>
                    <a:solidFill>
                      <a:schemeClr val="tx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Charts'!$C$23:$U$23</c:f>
              <c:numCache>
                <c:formatCode>0.00</c:formatCode>
                <c:ptCount val="19"/>
                <c:pt idx="0">
                  <c:v>100</c:v>
                </c:pt>
                <c:pt idx="1">
                  <c:v>110.04599999999999</c:v>
                </c:pt>
                <c:pt idx="2">
                  <c:v>115.64734139999999</c:v>
                </c:pt>
                <c:pt idx="3">
                  <c:v>121.13365127601598</c:v>
                </c:pt>
                <c:pt idx="4">
                  <c:v>130.0357633082904</c:v>
                </c:pt>
                <c:pt idx="5">
                  <c:v>139.36712968329331</c:v>
                </c:pt>
                <c:pt idx="6">
                  <c:v>148.25317787190011</c:v>
                </c:pt>
                <c:pt idx="7">
                  <c:v>160.34174199557484</c:v>
                </c:pt>
                <c:pt idx="8">
                  <c:v>174.02690967489715</c:v>
                </c:pt>
                <c:pt idx="9">
                  <c:v>183.15984189463575</c:v>
                </c:pt>
                <c:pt idx="10">
                  <c:v>168.83491066005629</c:v>
                </c:pt>
                <c:pt idx="11">
                  <c:v>176.43923503618524</c:v>
                </c:pt>
                <c:pt idx="12">
                  <c:v>183.58149527045001</c:v>
                </c:pt>
                <c:pt idx="13">
                  <c:v>190.03989227406444</c:v>
                </c:pt>
                <c:pt idx="14">
                  <c:v>192.47050249624974</c:v>
                </c:pt>
                <c:pt idx="15">
                  <c:v>193.83126894889821</c:v>
                </c:pt>
                <c:pt idx="16">
                  <c:v>186.60717755517277</c:v>
                </c:pt>
                <c:pt idx="17">
                  <c:v>185.1870969339779</c:v>
                </c:pt>
                <c:pt idx="18">
                  <c:v>187.16489512923278</c:v>
                </c:pt>
              </c:numCache>
            </c:numRef>
          </c:val>
          <c:smooth val="0"/>
        </c:ser>
        <c:ser>
          <c:idx val="5"/>
          <c:order val="3"/>
          <c:tx>
            <c:strRef>
              <c:f>'1999 Charts'!$B$19</c:f>
              <c:strCache>
                <c:ptCount val="1"/>
                <c:pt idx="0">
                  <c:v>Moldova</c:v>
                </c:pt>
              </c:strCache>
            </c:strRef>
          </c:tx>
          <c:spPr>
            <a:ln>
              <a:solidFill>
                <a:schemeClr val="accent6"/>
              </a:solidFill>
            </a:ln>
          </c:spPr>
          <c:marker>
            <c:symbol val="none"/>
          </c:marker>
          <c:dPt>
            <c:idx val="18"/>
            <c:bubble3D val="0"/>
            <c:spPr>
              <a:ln>
                <a:solidFill>
                  <a:schemeClr val="accent6"/>
                </a:solidFill>
                <a:prstDash val="sysDot"/>
              </a:ln>
            </c:spPr>
          </c:dPt>
          <c:dLbls>
            <c:dLbl>
              <c:idx val="14"/>
              <c:layout>
                <c:manualLayout>
                  <c:x val="0.1558467418906361"/>
                  <c:y val="-8.5470085470085479E-3"/>
                </c:manualLayout>
              </c:layout>
              <c:showLegendKey val="0"/>
              <c:showVal val="0"/>
              <c:showCatName val="0"/>
              <c:showSerName val="1"/>
              <c:showPercent val="0"/>
              <c:showBubbleSize val="0"/>
              <c:extLst>
                <c:ext xmlns:c15="http://schemas.microsoft.com/office/drawing/2012/chart" uri="{CE6537A1-D6FC-4f65-9D91-7224C49458BB}">
                  <c15:layout/>
                </c:ext>
              </c:extLst>
            </c:dLbl>
            <c:dLbl>
              <c:idx val="25"/>
              <c:layout>
                <c:manualLayout>
                  <c:x val="-1.5432098765432098E-2"/>
                  <c:y val="3.4188034188034108E-2"/>
                </c:manualLayout>
              </c:layout>
              <c:tx>
                <c:rich>
                  <a:bodyPr/>
                  <a:lstStyle/>
                  <a:p>
                    <a:r>
                      <a:rPr lang="en-US">
                        <a:solidFill>
                          <a:schemeClr val="accent6"/>
                        </a:solidFill>
                      </a:rPr>
                      <a:t>Bulgaria</a:t>
                    </a:r>
                    <a:endParaRPr lang="en-US"/>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a:solidFill>
                      <a:schemeClr val="accent6"/>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Charts'!$C$19:$U$19</c:f>
              <c:numCache>
                <c:formatCode>0.00</c:formatCode>
                <c:ptCount val="19"/>
                <c:pt idx="0">
                  <c:v>100</c:v>
                </c:pt>
                <c:pt idx="1">
                  <c:v>102.108</c:v>
                </c:pt>
                <c:pt idx="2">
                  <c:v>108.37845228</c:v>
                </c:pt>
                <c:pt idx="3">
                  <c:v>116.842809403068</c:v>
                </c:pt>
                <c:pt idx="4">
                  <c:v>124.58130866983319</c:v>
                </c:pt>
                <c:pt idx="5">
                  <c:v>133.75423042719302</c:v>
                </c:pt>
                <c:pt idx="6">
                  <c:v>143.78713525153677</c:v>
                </c:pt>
                <c:pt idx="7">
                  <c:v>150.6673496733228</c:v>
                </c:pt>
                <c:pt idx="8">
                  <c:v>155.18435681652903</c:v>
                </c:pt>
                <c:pt idx="9">
                  <c:v>167.34770670380857</c:v>
                </c:pt>
                <c:pt idx="10">
                  <c:v>157.32357907225042</c:v>
                </c:pt>
                <c:pt idx="11">
                  <c:v>168.48411377163586</c:v>
                </c:pt>
                <c:pt idx="12">
                  <c:v>179.96799096631057</c:v>
                </c:pt>
                <c:pt idx="13">
                  <c:v>178.64882559252752</c:v>
                </c:pt>
                <c:pt idx="14">
                  <c:v>195.4418151982251</c:v>
                </c:pt>
                <c:pt idx="15">
                  <c:v>204.80934140067603</c:v>
                </c:pt>
                <c:pt idx="16">
                  <c:v>203.80987181464073</c:v>
                </c:pt>
                <c:pt idx="17">
                  <c:v>207.88606925093353</c:v>
                </c:pt>
                <c:pt idx="18">
                  <c:v>214.12265132846153</c:v>
                </c:pt>
              </c:numCache>
            </c:numRef>
          </c:val>
          <c:smooth val="0"/>
        </c:ser>
        <c:ser>
          <c:idx val="3"/>
          <c:order val="4"/>
          <c:tx>
            <c:strRef>
              <c:f>'1999 Charts'!$B$5</c:f>
              <c:strCache>
                <c:ptCount val="1"/>
                <c:pt idx="0">
                  <c:v>Belarus</c:v>
                </c:pt>
              </c:strCache>
            </c:strRef>
          </c:tx>
          <c:marker>
            <c:symbol val="none"/>
          </c:marker>
          <c:dPt>
            <c:idx val="18"/>
            <c:bubble3D val="0"/>
            <c:spPr>
              <a:ln>
                <a:prstDash val="sysDot"/>
              </a:ln>
            </c:spPr>
          </c:dPt>
          <c:dLbls>
            <c:dLbl>
              <c:idx val="15"/>
              <c:layout>
                <c:manualLayout>
                  <c:x val="9.8579529643119959E-2"/>
                  <c:y val="6.4100881620566662E-3"/>
                </c:manualLayout>
              </c:layout>
              <c:spPr/>
              <c:txPr>
                <a:bodyPr/>
                <a:lstStyle/>
                <a:p>
                  <a:pPr>
                    <a:defRPr>
                      <a:solidFill>
                        <a:schemeClr val="accent4"/>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dLbl>
              <c:idx val="25"/>
              <c:layout>
                <c:manualLayout>
                  <c:x val="0"/>
                  <c:y val="-1.9230769230769232E-2"/>
                </c:manualLayout>
              </c:layout>
              <c:tx>
                <c:strRef>
                  <c:f>'1999 Charts'!$B$36</c:f>
                  <c:strCache>
                    <c:ptCount val="1"/>
                    <c:pt idx="0">
                      <c:v>CARs</c:v>
                    </c:pt>
                  </c:strCache>
                </c:strRef>
              </c:tx>
              <c:spPr/>
              <c:txPr>
                <a:bodyPr/>
                <a:lstStyle/>
                <a:p>
                  <a:pPr>
                    <a:defRPr>
                      <a:solidFill>
                        <a:schemeClr val="accent4"/>
                      </a:solidFill>
                    </a:defRPr>
                  </a:pPr>
                  <a:endParaRPr lang="en-US"/>
                </a:p>
              </c:txPr>
              <c:showLegendKey val="0"/>
              <c:showVal val="1"/>
              <c:showCatName val="0"/>
              <c:showSerName val="0"/>
              <c:showPercent val="0"/>
              <c:showBubbleSize val="0"/>
              <c:extLst>
                <c:ext xmlns:c15="http://schemas.microsoft.com/office/drawing/2012/chart" uri="{CE6537A1-D6FC-4f65-9D91-7224C49458BB}">
                  <c15:dlblFieldTable>
                    <c15:dlblFTEntry>
                      <c15:txfldGUID>{9AE4AA32-5B21-475E-93BB-354DF874F084}</c15:txfldGUID>
                      <c15:f>'1999 Charts'!$B$36</c15:f>
                      <c15:dlblFieldTableCache>
                        <c:ptCount val="1"/>
                        <c:pt idx="0">
                          <c:v>CARs</c:v>
                        </c:pt>
                      </c15:dlblFieldTableCache>
                    </c15:dlblFTEntry>
                  </c15:dlblFieldTable>
                  <c15:showDataLabelsRange val="0"/>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Charts'!$C$5:$U$5</c:f>
              <c:numCache>
                <c:formatCode>0.00</c:formatCode>
                <c:ptCount val="19"/>
                <c:pt idx="0">
                  <c:v>100</c:v>
                </c:pt>
                <c:pt idx="1">
                  <c:v>105.726</c:v>
                </c:pt>
                <c:pt idx="2">
                  <c:v>110.7109809</c:v>
                </c:pt>
                <c:pt idx="3">
                  <c:v>116.295242776596</c:v>
                </c:pt>
                <c:pt idx="4">
                  <c:v>124.4056730078358</c:v>
                </c:pt>
                <c:pt idx="5">
                  <c:v>138.63519388647205</c:v>
                </c:pt>
                <c:pt idx="6">
                  <c:v>151.67522022343363</c:v>
                </c:pt>
                <c:pt idx="7">
                  <c:v>166.81847421054124</c:v>
                </c:pt>
                <c:pt idx="8">
                  <c:v>181.31166324995306</c:v>
                </c:pt>
                <c:pt idx="9">
                  <c:v>199.97407274827071</c:v>
                </c:pt>
                <c:pt idx="10">
                  <c:v>200.26003567230075</c:v>
                </c:pt>
                <c:pt idx="11">
                  <c:v>215.76216503369355</c:v>
                </c:pt>
                <c:pt idx="12">
                  <c:v>227.72401946316151</c:v>
                </c:pt>
                <c:pt idx="13">
                  <c:v>231.66592224006882</c:v>
                </c:pt>
                <c:pt idx="14">
                  <c:v>234.03818128380712</c:v>
                </c:pt>
                <c:pt idx="15">
                  <c:v>238.07065914732712</c:v>
                </c:pt>
                <c:pt idx="16">
                  <c:v>228.81447191967905</c:v>
                </c:pt>
                <c:pt idx="17">
                  <c:v>221.95003776208867</c:v>
                </c:pt>
                <c:pt idx="18">
                  <c:v>220.84028757327823</c:v>
                </c:pt>
              </c:numCache>
            </c:numRef>
          </c:val>
          <c:smooth val="0"/>
        </c:ser>
        <c:ser>
          <c:idx val="6"/>
          <c:order val="5"/>
          <c:tx>
            <c:strRef>
              <c:f>'1999 Charts'!$B$12</c:f>
              <c:strCache>
                <c:ptCount val="1"/>
                <c:pt idx="0">
                  <c:v>Georgia</c:v>
                </c:pt>
              </c:strCache>
            </c:strRef>
          </c:tx>
          <c:spPr>
            <a:ln>
              <a:solidFill>
                <a:srgbClr val="00B0F0"/>
              </a:solidFill>
            </a:ln>
          </c:spPr>
          <c:marker>
            <c:symbol val="none"/>
          </c:marker>
          <c:dPt>
            <c:idx val="18"/>
            <c:bubble3D val="0"/>
            <c:spPr>
              <a:ln>
                <a:solidFill>
                  <a:srgbClr val="00B0F0"/>
                </a:solidFill>
                <a:prstDash val="sysDot"/>
              </a:ln>
            </c:spPr>
          </c:dPt>
          <c:dLbls>
            <c:dLbl>
              <c:idx val="18"/>
              <c:layout>
                <c:manualLayout>
                  <c:x val="-2.4029319020877724E-2"/>
                  <c:y val="-1.9230769230769232E-2"/>
                </c:manualLayout>
              </c:layout>
              <c:spPr/>
              <c:txPr>
                <a:bodyPr/>
                <a:lstStyle/>
                <a:p>
                  <a:pPr>
                    <a:defRPr>
                      <a:solidFill>
                        <a:srgbClr val="00B0F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'1999 Charts'!$C$12:$U$12</c:f>
              <c:numCache>
                <c:formatCode>0.00</c:formatCode>
                <c:ptCount val="19"/>
                <c:pt idx="0">
                  <c:v>100</c:v>
                </c:pt>
                <c:pt idx="1">
                  <c:v>101.937</c:v>
                </c:pt>
                <c:pt idx="2">
                  <c:v>106.74332955</c:v>
                </c:pt>
                <c:pt idx="3">
                  <c:v>112.70067477218549</c:v>
                </c:pt>
                <c:pt idx="4">
                  <c:v>125.28821313749089</c:v>
                </c:pt>
                <c:pt idx="5">
                  <c:v>132.54991797093984</c:v>
                </c:pt>
                <c:pt idx="6">
                  <c:v>145.25880410599356</c:v>
                </c:pt>
                <c:pt idx="7">
                  <c:v>158.94363604081923</c:v>
                </c:pt>
                <c:pt idx="8">
                  <c:v>178.93715601839389</c:v>
                </c:pt>
                <c:pt idx="9">
                  <c:v>183.26385645091867</c:v>
                </c:pt>
                <c:pt idx="10">
                  <c:v>176.57472569046013</c:v>
                </c:pt>
                <c:pt idx="11">
                  <c:v>187.60888029885697</c:v>
                </c:pt>
                <c:pt idx="12">
                  <c:v>201.15799363404042</c:v>
                </c:pt>
                <c:pt idx="13">
                  <c:v>213.93152622980199</c:v>
                </c:pt>
                <c:pt idx="14">
                  <c:v>221.17738702320537</c:v>
                </c:pt>
                <c:pt idx="15">
                  <c:v>231.40241762528817</c:v>
                </c:pt>
                <c:pt idx="16">
                  <c:v>237.8238347143899</c:v>
                </c:pt>
                <c:pt idx="17">
                  <c:v>245.92173628641487</c:v>
                </c:pt>
                <c:pt idx="18">
                  <c:v>258.63097161769679</c:v>
                </c:pt>
              </c:numCache>
            </c:numRef>
          </c:val>
          <c:smooth val="0"/>
        </c:ser>
        <c:ser>
          <c:idx val="2"/>
          <c:order val="6"/>
          <c:tx>
            <c:strRef>
              <c:f>'1999 Charts'!$B$3</c:f>
              <c:strCache>
                <c:ptCount val="1"/>
                <c:pt idx="0">
                  <c:v>Armenia</c:v>
                </c:pt>
              </c:strCache>
            </c:strRef>
          </c:tx>
          <c:spPr>
            <a:ln>
              <a:solidFill>
                <a:schemeClr val="accent2"/>
              </a:solidFill>
            </a:ln>
          </c:spPr>
          <c:marker>
            <c:symbol val="none"/>
          </c:marker>
          <c:dPt>
            <c:idx val="18"/>
            <c:bubble3D val="0"/>
            <c:spPr>
              <a:ln>
                <a:solidFill>
                  <a:schemeClr val="accent2"/>
                </a:solidFill>
                <a:prstDash val="sysDot"/>
              </a:ln>
            </c:spPr>
          </c:dPt>
          <c:dLbls>
            <c:dLbl>
              <c:idx val="18"/>
              <c:layout>
                <c:manualLayout>
                  <c:x val="-1.2636435033733748E-2"/>
                  <c:y val="-2.1367521367521368E-2"/>
                </c:manualLayout>
              </c:layout>
              <c:tx>
                <c:strRef>
                  <c:f>'1999 Charts'!$B$3</c:f>
                  <c:strCache>
                    <c:ptCount val="1"/>
                    <c:pt idx="0">
                      <c:v>Armenia</c:v>
                    </c:pt>
                  </c:strCache>
                </c:strRef>
              </c:tx>
              <c:showLegendKey val="0"/>
              <c:showVal val="0"/>
              <c:showCatName val="0"/>
              <c:showSerName val="1"/>
              <c:showPercent val="0"/>
              <c:showBubbleSize val="0"/>
              <c:extLst>
                <c:ext xmlns:c15="http://schemas.microsoft.com/office/drawing/2012/chart" uri="{CE6537A1-D6FC-4f65-9D91-7224C49458BB}">
                  <c15:layout/>
                  <c15:dlblFieldTable>
                    <c15:dlblFTEntry>
                      <c15:txfldGUID>{B541DA46-6A67-4529-85F8-EA1BD7CC2A5D}</c15:txfldGUID>
                      <c15:f>'1999 Charts'!$B$3</c15:f>
                      <c15:dlblFieldTableCache>
                        <c:ptCount val="1"/>
                        <c:pt idx="0">
                          <c:v>Armenia</c:v>
                        </c:pt>
                      </c15:dlblFieldTableCache>
                    </c15:dlblFTEntry>
                  </c15:dlblFieldTable>
                  <c15:showDataLabelsRange val="0"/>
                </c:ext>
              </c:extLst>
            </c:dLbl>
            <c:dLbl>
              <c:idx val="25"/>
              <c:layout>
                <c:manualLayout>
                  <c:x val="0"/>
                  <c:y val="-1.4957264957264958E-2"/>
                </c:manualLayout>
              </c:layout>
              <c:tx>
                <c:strRef>
                  <c:f>'1999 Charts'!$B$35</c:f>
                  <c:strCache>
                    <c:ptCount val="1"/>
                    <c:pt idx="0">
                      <c:v>E&amp;E Eurasia</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{C29F9F31-7C83-4347-AB6E-5A83DDB8BD44}</c15:txfldGUID>
                      <c15:f>'1999 Charts'!$B$35</c15:f>
                      <c15:dlblFieldTableCache>
                        <c:ptCount val="1"/>
                        <c:pt idx="0">
                          <c:v>E&amp;E Eurasia</c:v>
                        </c:pt>
                      </c15:dlblFieldTableCache>
                    </c15:dlblFTEntry>
                  </c15:dlblFieldTable>
                  <c15:showDataLabelsRange val="0"/>
                </c:ext>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Charts'!$C$3:$U$3</c:f>
              <c:numCache>
                <c:formatCode>0.00</c:formatCode>
                <c:ptCount val="19"/>
                <c:pt idx="0">
                  <c:v>100</c:v>
                </c:pt>
                <c:pt idx="1">
                  <c:v>105.85299999999999</c:v>
                </c:pt>
                <c:pt idx="2">
                  <c:v>115.87516203999999</c:v>
                </c:pt>
                <c:pt idx="3">
                  <c:v>133.03279728326279</c:v>
                </c:pt>
                <c:pt idx="4">
                  <c:v>151.72656595750689</c:v>
                </c:pt>
                <c:pt idx="5">
                  <c:v>167.61688921023659</c:v>
                </c:pt>
                <c:pt idx="6">
                  <c:v>191.2726607844773</c:v>
                </c:pt>
                <c:pt idx="7">
                  <c:v>216.51682655481261</c:v>
                </c:pt>
                <c:pt idx="8">
                  <c:v>246.2857250378338</c:v>
                </c:pt>
                <c:pt idx="9">
                  <c:v>263.39765721346248</c:v>
                </c:pt>
                <c:pt idx="10">
                  <c:v>226.12688871775754</c:v>
                </c:pt>
                <c:pt idx="11">
                  <c:v>231.10168026954821</c:v>
                </c:pt>
                <c:pt idx="12">
                  <c:v>241.96345924221697</c:v>
                </c:pt>
                <c:pt idx="13">
                  <c:v>259.2251324245567</c:v>
                </c:pt>
                <c:pt idx="14">
                  <c:v>267.77956179456709</c:v>
                </c:pt>
                <c:pt idx="15">
                  <c:v>277.43569279287919</c:v>
                </c:pt>
                <c:pt idx="16">
                  <c:v>285.80315328751243</c:v>
                </c:pt>
                <c:pt idx="17">
                  <c:v>295.0431692332977</c:v>
                </c:pt>
                <c:pt idx="18">
                  <c:v>305.07463698722984</c:v>
                </c:pt>
              </c:numCache>
            </c:numRef>
          </c:val>
          <c:smooth val="0"/>
        </c:ser>
        <c:ser>
          <c:idx val="1"/>
          <c:order val="7"/>
          <c:tx>
            <c:strRef>
              <c:f>'1999 Charts'!$B$4</c:f>
              <c:strCache>
                <c:ptCount val="1"/>
                <c:pt idx="0">
                  <c:v>Azerbaijan</c:v>
                </c:pt>
              </c:strCache>
            </c:strRef>
          </c:tx>
          <c:spPr>
            <a:ln>
              <a:solidFill>
                <a:schemeClr val="accent3"/>
              </a:solidFill>
            </a:ln>
          </c:spPr>
          <c:marker>
            <c:symbol val="none"/>
          </c:marker>
          <c:dPt>
            <c:idx val="18"/>
            <c:bubble3D val="0"/>
            <c:spPr>
              <a:ln>
                <a:solidFill>
                  <a:schemeClr val="accent3"/>
                </a:solidFill>
                <a:prstDash val="sysDot"/>
              </a:ln>
            </c:spPr>
          </c:dPt>
          <c:dLbls>
            <c:dLbl>
              <c:idx val="15"/>
              <c:layout>
                <c:manualLayout>
                  <c:x val="7.506966865436196E-2"/>
                  <c:y val="-2.3504273504273494E-2"/>
                </c:manualLayout>
              </c:layout>
              <c:tx>
                <c:strRef>
                  <c:f>'1999 Charts'!$B$4</c:f>
                  <c:strCache>
                    <c:ptCount val="1"/>
                    <c:pt idx="0">
                      <c:v>Azerbaijan</c:v>
                    </c:pt>
                  </c:strCache>
                </c:strRef>
              </c:tx>
              <c:showLegendKey val="0"/>
              <c:showVal val="0"/>
              <c:showCatName val="0"/>
              <c:showSerName val="1"/>
              <c:showPercent val="0"/>
              <c:showBubbleSize val="0"/>
              <c:extLst>
                <c:ext xmlns:c15="http://schemas.microsoft.com/office/drawing/2012/chart" uri="{CE6537A1-D6FC-4f65-9D91-7224C49458BB}">
                  <c15:layout/>
                  <c15:dlblFieldTable>
                    <c15:dlblFTEntry>
                      <c15:txfldGUID>{62829CD1-EEB4-4B10-9B37-8531DA070C9C}</c15:txfldGUID>
                      <c15:f>'1999 Charts'!$B$4</c15:f>
                      <c15:dlblFieldTableCache>
                        <c:ptCount val="1"/>
                        <c:pt idx="0">
                          <c:v>Azerbaijan</c:v>
                        </c:pt>
                      </c15:dlblFieldTableCache>
                    </c15:dlblFTEntry>
                  </c15:dlblFieldTable>
                  <c15:showDataLabelsRange val="0"/>
                </c:ext>
              </c:extLst>
            </c:dLbl>
            <c:dLbl>
              <c:idx val="25"/>
              <c:layout>
                <c:manualLayout>
                  <c:x val="0"/>
                  <c:y val="-1.282051282051282E-2"/>
                </c:manualLayout>
              </c:layout>
              <c:tx>
                <c:strRef>
                  <c:f>'1999 Charts'!$B$34</c:f>
                  <c:strCache>
                    <c:ptCount val="1"/>
                    <c:pt idx="0">
                      <c:v>Balkans</c:v>
                    </c:pt>
                  </c:strCache>
                </c:strRef>
              </c:tx>
              <c:showLegendKey val="0"/>
              <c:showVal val="1"/>
              <c:showCatName val="0"/>
              <c:showSerName val="0"/>
              <c:showPercent val="0"/>
              <c:showBubbleSize val="0"/>
              <c:extLst>
                <c:ext xmlns:c15="http://schemas.microsoft.com/office/drawing/2012/chart" uri="{CE6537A1-D6FC-4f65-9D91-7224C49458BB}">
                  <c15:dlblFieldTable>
                    <c15:dlblFTEntry>
                      <c15:txfldGUID>{EDFC0F38-9DC2-4996-A725-84363AC2C859}</c15:txfldGUID>
                      <c15:f>'1999 Charts'!$B$34</c15:f>
                      <c15:dlblFieldTableCache>
                        <c:ptCount val="1"/>
                        <c:pt idx="0">
                          <c:v>Balkans</c:v>
                        </c:pt>
                      </c15:dlblFieldTableCache>
                    </c15:dlblFTEntry>
                  </c15:dlblFieldTable>
                  <c15:showDataLabelsRange val="0"/>
                </c:ext>
              </c:extLst>
            </c:dLbl>
            <c:spPr>
              <a:noFill/>
              <a:ln>
                <a:noFill/>
              </a:ln>
              <a:effectLst/>
            </c:spPr>
            <c:txPr>
              <a:bodyPr/>
              <a:lstStyle/>
              <a:p>
                <a:pPr>
                  <a:defRPr>
                    <a:solidFill>
                      <a:schemeClr val="accent3"/>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'1999 Charts'!$C$1:$U$1</c:f>
              <c:numCache>
                <c:formatCode>General</c:formatCode>
                <c:ptCount val="19"/>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numCache>
            </c:numRef>
          </c:cat>
          <c:val>
            <c:numRef>
              <c:f>'1999 Charts'!$C$4:$U$4</c:f>
              <c:numCache>
                <c:formatCode>0.00</c:formatCode>
                <c:ptCount val="19"/>
                <c:pt idx="0">
                  <c:v>100</c:v>
                </c:pt>
                <c:pt idx="1">
                  <c:v>106.227</c:v>
                </c:pt>
                <c:pt idx="2">
                  <c:v>113.11688322000001</c:v>
                </c:pt>
                <c:pt idx="3">
                  <c:v>122.32120400761141</c:v>
                </c:pt>
                <c:pt idx="4">
                  <c:v>135.13801976352894</c:v>
                </c:pt>
                <c:pt idx="5">
                  <c:v>148.92209777940889</c:v>
                </c:pt>
                <c:pt idx="6">
                  <c:v>188.23753159317283</c:v>
                </c:pt>
                <c:pt idx="7">
                  <c:v>253.17947999281745</c:v>
                </c:pt>
                <c:pt idx="8">
                  <c:v>316.47434999102182</c:v>
                </c:pt>
                <c:pt idx="9">
                  <c:v>350.65357979005216</c:v>
                </c:pt>
                <c:pt idx="10">
                  <c:v>383.264362710527</c:v>
                </c:pt>
                <c:pt idx="11">
                  <c:v>402.27044245734203</c:v>
                </c:pt>
                <c:pt idx="12">
                  <c:v>402.64857667325191</c:v>
                </c:pt>
                <c:pt idx="13">
                  <c:v>411.35786538669436</c:v>
                </c:pt>
                <c:pt idx="14">
                  <c:v>435.22896231508423</c:v>
                </c:pt>
                <c:pt idx="15">
                  <c:v>447.41537325990657</c:v>
                </c:pt>
                <c:pt idx="16">
                  <c:v>452.33694236576554</c:v>
                </c:pt>
                <c:pt idx="17">
                  <c:v>441.51704270437642</c:v>
                </c:pt>
                <c:pt idx="18">
                  <c:v>447.79099988120561</c:v>
                </c:pt>
              </c:numCache>
            </c:numRef>
          </c:val>
          <c:smooth val="0"/>
        </c:ser>
        <c:dLbls>
          <c:showLegendKey val="0"/>
          <c:showVal val="0"/>
          <c:showCatName val="0"/>
          <c:showSerName val="0"/>
          <c:showPercent val="0"/>
          <c:showBubbleSize val="0"/>
        </c:dLbls>
        <c:smooth val="0"/>
        <c:axId val="1500634928"/>
        <c:axId val="1500636016"/>
      </c:lineChart>
      <c:catAx>
        <c:axId val="1500634928"/>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500636016"/>
        <c:crosses val="autoZero"/>
        <c:auto val="1"/>
        <c:lblAlgn val="ctr"/>
        <c:lblOffset val="100"/>
        <c:noMultiLvlLbl val="0"/>
      </c:catAx>
      <c:valAx>
        <c:axId val="1500636016"/>
        <c:scaling>
          <c:orientation val="minMax"/>
          <c:max val="500"/>
          <c:min val="50"/>
        </c:scaling>
        <c:delete val="0"/>
        <c:axPos val="l"/>
        <c:majorGridlines>
          <c:spPr>
            <a:ln>
              <a:solidFill>
                <a:schemeClr val="bg1">
                  <a:lumMod val="50000"/>
                  <a:alpha val="35000"/>
                </a:schemeClr>
              </a:solidFill>
            </a:ln>
          </c:spPr>
        </c:majorGridlines>
        <c:title>
          <c:tx>
            <c:rich>
              <a:bodyPr rot="-5400000" vert="horz"/>
              <a:lstStyle/>
              <a:p>
                <a:pPr>
                  <a:defRPr/>
                </a:pPr>
                <a:r>
                  <a:rPr lang="en-US"/>
                  <a:t>1999 GDP = 100</a:t>
                </a:r>
              </a:p>
            </c:rich>
          </c:tx>
          <c:layout>
            <c:manualLayout>
              <c:xMode val="edge"/>
              <c:yMode val="edge"/>
              <c:x val="5.6689342403628117E-3"/>
              <c:y val="0.42497964196783095"/>
            </c:manualLayout>
          </c:layout>
          <c:overlay val="0"/>
        </c:title>
        <c:numFmt formatCode="0" sourceLinked="0"/>
        <c:majorTickMark val="out"/>
        <c:minorTickMark val="out"/>
        <c:tickLblPos val="nextTo"/>
        <c:spPr>
          <a:ln>
            <a:solidFill>
              <a:schemeClr val="tx1"/>
            </a:solidFill>
          </a:ln>
        </c:spPr>
        <c:txPr>
          <a:bodyPr/>
          <a:lstStyle/>
          <a:p>
            <a:pPr>
              <a:defRPr b="1"/>
            </a:pPr>
            <a:endParaRPr lang="en-US"/>
          </a:p>
        </c:txPr>
        <c:crossAx val="1500634928"/>
        <c:crossesAt val="1"/>
        <c:crossBetween val="midCat"/>
        <c:majorUnit val="50"/>
        <c:minorUnit val="10"/>
      </c:valAx>
    </c:plotArea>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'[inclusive growth in E&amp;E_December 2017 (2).xlsx]bottom 40%'!$B$5:$B$15</c:f>
              <c:strCache>
                <c:ptCount val="11"/>
                <c:pt idx="0">
                  <c:v>Macedonia</c:v>
                </c:pt>
                <c:pt idx="1">
                  <c:v>Moldova</c:v>
                </c:pt>
                <c:pt idx="2">
                  <c:v>Kosovo</c:v>
                </c:pt>
                <c:pt idx="3">
                  <c:v>Georgia</c:v>
                </c:pt>
                <c:pt idx="4">
                  <c:v>Kazakhstan</c:v>
                </c:pt>
                <c:pt idx="5">
                  <c:v>Russia</c:v>
                </c:pt>
                <c:pt idx="6">
                  <c:v>Latvia</c:v>
                </c:pt>
                <c:pt idx="7">
                  <c:v>Belarus</c:v>
                </c:pt>
                <c:pt idx="8">
                  <c:v>Lithuania</c:v>
                </c:pt>
                <c:pt idx="9">
                  <c:v>Poland</c:v>
                </c:pt>
                <c:pt idx="10">
                  <c:v>Czech</c:v>
                </c:pt>
              </c:strCache>
            </c:strRef>
          </c:cat>
          <c:val>
            <c:numRef>
              <c:f>'[inclusive growth in E&amp;E_December 2017 (2).xlsx]bottom 40%'!$C$5:$C$15</c:f>
              <c:numCache>
                <c:formatCode>General</c:formatCode>
                <c:ptCount val="11"/>
                <c:pt idx="0">
                  <c:v>6.2</c:v>
                </c:pt>
                <c:pt idx="1">
                  <c:v>4.12</c:v>
                </c:pt>
                <c:pt idx="2">
                  <c:v>4.0199999999999996</c:v>
                </c:pt>
                <c:pt idx="3">
                  <c:v>6.52</c:v>
                </c:pt>
                <c:pt idx="4">
                  <c:v>2.25</c:v>
                </c:pt>
                <c:pt idx="5">
                  <c:v>1.68</c:v>
                </c:pt>
                <c:pt idx="6">
                  <c:v>4.42</c:v>
                </c:pt>
                <c:pt idx="7">
                  <c:v>4.0599999999999996</c:v>
                </c:pt>
                <c:pt idx="8">
                  <c:v>4.16</c:v>
                </c:pt>
                <c:pt idx="9">
                  <c:v>1.57</c:v>
                </c:pt>
                <c:pt idx="10">
                  <c:v>0.23</c:v>
                </c:pt>
              </c:numCache>
            </c:numRef>
          </c:val>
        </c:ser>
        <c:ser>
          <c:idx val="1"/>
          <c:order val="1"/>
          <c:invertIfNegative val="0"/>
          <c:cat>
            <c:strRef>
              <c:f>'[inclusive growth in E&amp;E_December 2017 (2).xlsx]bottom 40%'!$B$5:$B$15</c:f>
              <c:strCache>
                <c:ptCount val="11"/>
                <c:pt idx="0">
                  <c:v>Macedonia</c:v>
                </c:pt>
                <c:pt idx="1">
                  <c:v>Moldova</c:v>
                </c:pt>
                <c:pt idx="2">
                  <c:v>Kosovo</c:v>
                </c:pt>
                <c:pt idx="3">
                  <c:v>Georgia</c:v>
                </c:pt>
                <c:pt idx="4">
                  <c:v>Kazakhstan</c:v>
                </c:pt>
                <c:pt idx="5">
                  <c:v>Russia</c:v>
                </c:pt>
                <c:pt idx="6">
                  <c:v>Latvia</c:v>
                </c:pt>
                <c:pt idx="7">
                  <c:v>Belarus</c:v>
                </c:pt>
                <c:pt idx="8">
                  <c:v>Lithuania</c:v>
                </c:pt>
                <c:pt idx="9">
                  <c:v>Poland</c:v>
                </c:pt>
                <c:pt idx="10">
                  <c:v>Czech</c:v>
                </c:pt>
              </c:strCache>
            </c:strRef>
          </c:cat>
          <c:val>
            <c:numRef>
              <c:f>'[inclusive growth in E&amp;E_December 2017 (2).xlsx]bottom 40%'!$D$5:$D$15</c:f>
              <c:numCache>
                <c:formatCode>General</c:formatCode>
                <c:ptCount val="11"/>
                <c:pt idx="0">
                  <c:v>1.9</c:v>
                </c:pt>
                <c:pt idx="1">
                  <c:v>1.52</c:v>
                </c:pt>
                <c:pt idx="2">
                  <c:v>1.83</c:v>
                </c:pt>
                <c:pt idx="3">
                  <c:v>4.5599999999999996</c:v>
                </c:pt>
                <c:pt idx="4">
                  <c:v>0.59</c:v>
                </c:pt>
                <c:pt idx="5">
                  <c:v>0.52</c:v>
                </c:pt>
                <c:pt idx="6">
                  <c:v>3.76</c:v>
                </c:pt>
                <c:pt idx="7">
                  <c:v>3.46</c:v>
                </c:pt>
                <c:pt idx="8">
                  <c:v>3.89</c:v>
                </c:pt>
                <c:pt idx="9">
                  <c:v>1.44</c:v>
                </c:pt>
                <c:pt idx="10">
                  <c:v>0.2</c:v>
                </c:pt>
              </c:numCache>
            </c:numRef>
          </c:val>
        </c:ser>
        <c:dLbls>
          <c:showLegendKey val="0"/>
          <c:showVal val="0"/>
          <c:showCatName val="0"/>
          <c:showSerName val="0"/>
          <c:showPercent val="0"/>
          <c:showBubbleSize val="0"/>
        </c:dLbls>
        <c:gapWidth val="150"/>
        <c:axId val="1500638192"/>
        <c:axId val="1500637104"/>
      </c:barChart>
      <c:catAx>
        <c:axId val="1500638192"/>
        <c:scaling>
          <c:orientation val="minMax"/>
        </c:scaling>
        <c:delete val="0"/>
        <c:axPos val="b"/>
        <c:numFmt formatCode="General" sourceLinked="0"/>
        <c:majorTickMark val="out"/>
        <c:minorTickMark val="none"/>
        <c:tickLblPos val="nextTo"/>
        <c:crossAx val="1500637104"/>
        <c:crosses val="autoZero"/>
        <c:auto val="1"/>
        <c:lblAlgn val="ctr"/>
        <c:lblOffset val="100"/>
        <c:noMultiLvlLbl val="0"/>
      </c:catAx>
      <c:valAx>
        <c:axId val="1500637104"/>
        <c:scaling>
          <c:orientation val="minMax"/>
        </c:scaling>
        <c:delete val="0"/>
        <c:axPos val="l"/>
        <c:majorGridlines/>
        <c:title>
          <c:tx>
            <c:rich>
              <a:bodyPr rot="-5400000" vert="horz"/>
              <a:lstStyle/>
              <a:p>
                <a:pPr>
                  <a:defRPr/>
                </a:pPr>
                <a:r>
                  <a:rPr lang="en-US" dirty="0"/>
                  <a:t>Annualized</a:t>
                </a:r>
                <a:r>
                  <a:rPr lang="en-US" baseline="0" dirty="0"/>
                  <a:t> growth in mean </a:t>
                </a:r>
                <a:r>
                  <a:rPr lang="en-US" baseline="0" dirty="0" smtClean="0"/>
                  <a:t>consumption </a:t>
                </a:r>
                <a:r>
                  <a:rPr lang="en-US" baseline="0" dirty="0"/>
                  <a:t>or income per capita</a:t>
                </a:r>
                <a:endParaRPr lang="en-US" dirty="0"/>
              </a:p>
            </c:rich>
          </c:tx>
          <c:layout/>
          <c:overlay val="0"/>
        </c:title>
        <c:numFmt formatCode="General" sourceLinked="1"/>
        <c:majorTickMark val="out"/>
        <c:minorTickMark val="none"/>
        <c:tickLblPos val="nextTo"/>
        <c:crossAx val="1500638192"/>
        <c:crosses val="autoZero"/>
        <c:crossBetween val="between"/>
      </c:valAx>
    </c:plotArea>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val>
            <c:numRef>
              <c:f>'[inclusive growth in E&amp;E_December 11, 2017.xlsx]poverty &amp; growth'!$F$93:$S$93</c:f>
              <c:numCache>
                <c:formatCode>General</c:formatCode>
                <c:ptCount val="14"/>
                <c:pt idx="0">
                  <c:v>82</c:v>
                </c:pt>
                <c:pt idx="1">
                  <c:v>81</c:v>
                </c:pt>
                <c:pt idx="2">
                  <c:v>80</c:v>
                </c:pt>
                <c:pt idx="3">
                  <c:v>79</c:v>
                </c:pt>
                <c:pt idx="4">
                  <c:v>78</c:v>
                </c:pt>
                <c:pt idx="5">
                  <c:v>80</c:v>
                </c:pt>
                <c:pt idx="6">
                  <c:v>77</c:v>
                </c:pt>
                <c:pt idx="7">
                  <c:v>80</c:v>
                </c:pt>
                <c:pt idx="8">
                  <c:v>75</c:v>
                </c:pt>
                <c:pt idx="9">
                  <c:v>71</c:v>
                </c:pt>
                <c:pt idx="10">
                  <c:v>73</c:v>
                </c:pt>
                <c:pt idx="11">
                  <c:v>70</c:v>
                </c:pt>
                <c:pt idx="12">
                  <c:v>70</c:v>
                </c:pt>
                <c:pt idx="13">
                  <c:v>69</c:v>
                </c:pt>
              </c:numCache>
            </c:numRef>
          </c:val>
          <c:smooth val="0"/>
        </c:ser>
        <c:ser>
          <c:idx val="1"/>
          <c:order val="1"/>
          <c:marker>
            <c:symbol val="none"/>
          </c:marker>
          <c:val>
            <c:numRef>
              <c:f>'[inclusive growth in E&amp;E_December 11, 2017.xlsx]poverty &amp; growth'!$F$94:$S$94</c:f>
              <c:numCache>
                <c:formatCode>General</c:formatCode>
                <c:ptCount val="14"/>
                <c:pt idx="0">
                  <c:v>11.1</c:v>
                </c:pt>
                <c:pt idx="1">
                  <c:v>5.9</c:v>
                </c:pt>
                <c:pt idx="2">
                  <c:v>9.6</c:v>
                </c:pt>
                <c:pt idx="3">
                  <c:v>9.4</c:v>
                </c:pt>
                <c:pt idx="4">
                  <c:v>12.3</c:v>
                </c:pt>
                <c:pt idx="5">
                  <c:v>2.2999999999999998</c:v>
                </c:pt>
                <c:pt idx="6">
                  <c:v>-3.7</c:v>
                </c:pt>
                <c:pt idx="7">
                  <c:v>6.2</c:v>
                </c:pt>
                <c:pt idx="8">
                  <c:v>7.2</c:v>
                </c:pt>
                <c:pt idx="9">
                  <c:v>6.4</c:v>
                </c:pt>
                <c:pt idx="10">
                  <c:v>3.4</c:v>
                </c:pt>
                <c:pt idx="11">
                  <c:v>4.5999999999999996</c:v>
                </c:pt>
                <c:pt idx="12">
                  <c:v>2.9</c:v>
                </c:pt>
                <c:pt idx="13">
                  <c:v>2.7</c:v>
                </c:pt>
              </c:numCache>
            </c:numRef>
          </c:val>
          <c:smooth val="0"/>
        </c:ser>
        <c:dLbls>
          <c:showLegendKey val="0"/>
          <c:showVal val="0"/>
          <c:showCatName val="0"/>
          <c:showSerName val="0"/>
          <c:showPercent val="0"/>
          <c:showBubbleSize val="0"/>
        </c:dLbls>
        <c:smooth val="0"/>
        <c:axId val="1500625680"/>
        <c:axId val="1500630032"/>
      </c:lineChart>
      <c:catAx>
        <c:axId val="1500625680"/>
        <c:scaling>
          <c:orientation val="minMax"/>
        </c:scaling>
        <c:delete val="0"/>
        <c:axPos val="b"/>
        <c:title>
          <c:tx>
            <c:rich>
              <a:bodyPr/>
              <a:lstStyle/>
              <a:p>
                <a:pPr>
                  <a:defRPr/>
                </a:pPr>
                <a:r>
                  <a:rPr lang="en-US"/>
                  <a:t>Years</a:t>
                </a:r>
              </a:p>
            </c:rich>
          </c:tx>
          <c:layout/>
          <c:overlay val="0"/>
        </c:title>
        <c:majorTickMark val="out"/>
        <c:minorTickMark val="none"/>
        <c:tickLblPos val="nextTo"/>
        <c:crossAx val="1500630032"/>
        <c:crosses val="autoZero"/>
        <c:auto val="1"/>
        <c:lblAlgn val="ctr"/>
        <c:lblOffset val="100"/>
        <c:noMultiLvlLbl val="0"/>
      </c:catAx>
      <c:valAx>
        <c:axId val="1500630032"/>
        <c:scaling>
          <c:orientation val="minMax"/>
        </c:scaling>
        <c:delete val="0"/>
        <c:axPos val="l"/>
        <c:majorGridlines/>
        <c:title>
          <c:tx>
            <c:rich>
              <a:bodyPr rot="-5400000" vert="horz"/>
              <a:lstStyle/>
              <a:p>
                <a:pPr>
                  <a:defRPr/>
                </a:pPr>
                <a:r>
                  <a:rPr lang="en-US"/>
                  <a:t>Percent</a:t>
                </a:r>
              </a:p>
            </c:rich>
          </c:tx>
          <c:layout/>
          <c:overlay val="0"/>
        </c:title>
        <c:numFmt formatCode="General" sourceLinked="1"/>
        <c:majorTickMark val="out"/>
        <c:minorTickMark val="none"/>
        <c:tickLblPos val="nextTo"/>
        <c:crossAx val="150062568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40884441753803"/>
          <c:y val="3.269161509723268E-2"/>
          <c:w val="0.87094406761887055"/>
          <c:h val="0.87583758606813111"/>
        </c:manualLayout>
      </c:layout>
      <c:scatterChart>
        <c:scatterStyle val="lineMarker"/>
        <c:varyColors val="0"/>
        <c:ser>
          <c:idx val="0"/>
          <c:order val="0"/>
          <c:spPr>
            <a:ln w="28575">
              <a:noFill/>
            </a:ln>
          </c:spPr>
          <c:xVal>
            <c:numRef>
              <c:f>Sheet1!$Q$314:$Q$342</c:f>
              <c:numCache>
                <c:formatCode>General</c:formatCode>
                <c:ptCount val="29"/>
                <c:pt idx="0">
                  <c:v>4.38</c:v>
                </c:pt>
                <c:pt idx="1">
                  <c:v>4.33</c:v>
                </c:pt>
                <c:pt idx="2">
                  <c:v>4.3099999999999996</c:v>
                </c:pt>
                <c:pt idx="3">
                  <c:v>4.12</c:v>
                </c:pt>
                <c:pt idx="4">
                  <c:v>3.93</c:v>
                </c:pt>
                <c:pt idx="5">
                  <c:v>3.83</c:v>
                </c:pt>
                <c:pt idx="6">
                  <c:v>3.19</c:v>
                </c:pt>
                <c:pt idx="7">
                  <c:v>3.16</c:v>
                </c:pt>
                <c:pt idx="8">
                  <c:v>3.41</c:v>
                </c:pt>
                <c:pt idx="9">
                  <c:v>3.43</c:v>
                </c:pt>
                <c:pt idx="10">
                  <c:v>2.59</c:v>
                </c:pt>
                <c:pt idx="11">
                  <c:v>3.01</c:v>
                </c:pt>
                <c:pt idx="12">
                  <c:v>3.03</c:v>
                </c:pt>
                <c:pt idx="13">
                  <c:v>1.29</c:v>
                </c:pt>
                <c:pt idx="14">
                  <c:v>2.74</c:v>
                </c:pt>
                <c:pt idx="15">
                  <c:v>2.0699999999999998</c:v>
                </c:pt>
                <c:pt idx="16">
                  <c:v>1.29</c:v>
                </c:pt>
                <c:pt idx="17">
                  <c:v>1.24</c:v>
                </c:pt>
                <c:pt idx="18">
                  <c:v>2.91</c:v>
                </c:pt>
                <c:pt idx="19">
                  <c:v>2.62</c:v>
                </c:pt>
                <c:pt idx="20">
                  <c:v>2.35</c:v>
                </c:pt>
                <c:pt idx="21">
                  <c:v>2.64</c:v>
                </c:pt>
                <c:pt idx="22">
                  <c:v>1.04</c:v>
                </c:pt>
                <c:pt idx="23">
                  <c:v>2.36</c:v>
                </c:pt>
                <c:pt idx="24">
                  <c:v>1.67</c:v>
                </c:pt>
                <c:pt idx="25">
                  <c:v>1.24</c:v>
                </c:pt>
                <c:pt idx="26">
                  <c:v>1.1499999999999999</c:v>
                </c:pt>
                <c:pt idx="27">
                  <c:v>1.04</c:v>
                </c:pt>
                <c:pt idx="28">
                  <c:v>4.47</c:v>
                </c:pt>
              </c:numCache>
            </c:numRef>
          </c:xVal>
          <c:yVal>
            <c:numRef>
              <c:f>Sheet1!$R$314:$R$342</c:f>
              <c:numCache>
                <c:formatCode>General</c:formatCode>
                <c:ptCount val="29"/>
                <c:pt idx="0">
                  <c:v>3.71</c:v>
                </c:pt>
                <c:pt idx="1">
                  <c:v>3.45</c:v>
                </c:pt>
                <c:pt idx="2">
                  <c:v>3.43</c:v>
                </c:pt>
                <c:pt idx="3">
                  <c:v>3.36</c:v>
                </c:pt>
                <c:pt idx="4">
                  <c:v>3.34</c:v>
                </c:pt>
                <c:pt idx="5">
                  <c:v>3.32</c:v>
                </c:pt>
                <c:pt idx="6">
                  <c:v>3.24</c:v>
                </c:pt>
                <c:pt idx="7">
                  <c:v>3.03</c:v>
                </c:pt>
                <c:pt idx="8">
                  <c:v>3</c:v>
                </c:pt>
                <c:pt idx="9">
                  <c:v>2.93</c:v>
                </c:pt>
                <c:pt idx="10">
                  <c:v>2.71</c:v>
                </c:pt>
                <c:pt idx="11">
                  <c:v>2.69</c:v>
                </c:pt>
                <c:pt idx="12">
                  <c:v>2.68</c:v>
                </c:pt>
                <c:pt idx="13">
                  <c:v>2.64</c:v>
                </c:pt>
                <c:pt idx="14">
                  <c:v>2.63</c:v>
                </c:pt>
                <c:pt idx="15">
                  <c:v>2.61</c:v>
                </c:pt>
                <c:pt idx="16">
                  <c:v>2.56</c:v>
                </c:pt>
                <c:pt idx="17">
                  <c:v>2.48</c:v>
                </c:pt>
                <c:pt idx="18">
                  <c:v>2.44</c:v>
                </c:pt>
                <c:pt idx="19">
                  <c:v>2.44</c:v>
                </c:pt>
                <c:pt idx="20">
                  <c:v>2.42</c:v>
                </c:pt>
                <c:pt idx="21">
                  <c:v>2.41</c:v>
                </c:pt>
                <c:pt idx="22">
                  <c:v>2.37</c:v>
                </c:pt>
                <c:pt idx="23">
                  <c:v>2.13</c:v>
                </c:pt>
                <c:pt idx="24">
                  <c:v>2.13</c:v>
                </c:pt>
                <c:pt idx="25">
                  <c:v>2.04</c:v>
                </c:pt>
                <c:pt idx="26">
                  <c:v>1.98</c:v>
                </c:pt>
                <c:pt idx="27">
                  <c:v>1.84</c:v>
                </c:pt>
                <c:pt idx="28">
                  <c:v>4.0199999999999996</c:v>
                </c:pt>
              </c:numCache>
            </c:numRef>
          </c:yVal>
          <c:smooth val="0"/>
        </c:ser>
        <c:dLbls>
          <c:showLegendKey val="0"/>
          <c:showVal val="0"/>
          <c:showCatName val="0"/>
          <c:showSerName val="0"/>
          <c:showPercent val="0"/>
          <c:showBubbleSize val="0"/>
        </c:dLbls>
        <c:axId val="1493438656"/>
        <c:axId val="1493449536"/>
      </c:scatterChart>
      <c:valAx>
        <c:axId val="1493438656"/>
        <c:scaling>
          <c:orientation val="minMax"/>
          <c:max val="5"/>
          <c:min val="1"/>
        </c:scaling>
        <c:delete val="0"/>
        <c:axPos val="b"/>
        <c:title>
          <c:tx>
            <c:rich>
              <a:bodyPr/>
              <a:lstStyle/>
              <a:p>
                <a:pPr>
                  <a:defRPr/>
                </a:pPr>
                <a:r>
                  <a:rPr lang="en-US"/>
                  <a:t>Democratic Reforms</a:t>
                </a:r>
              </a:p>
            </c:rich>
          </c:tx>
          <c:layout/>
          <c:overlay val="0"/>
        </c:title>
        <c:numFmt formatCode="General" sourceLinked="1"/>
        <c:majorTickMark val="out"/>
        <c:minorTickMark val="none"/>
        <c:tickLblPos val="nextTo"/>
        <c:crossAx val="1493449536"/>
        <c:crosses val="autoZero"/>
        <c:crossBetween val="midCat"/>
      </c:valAx>
      <c:valAx>
        <c:axId val="1493449536"/>
        <c:scaling>
          <c:orientation val="minMax"/>
          <c:max val="5"/>
          <c:min val="1"/>
        </c:scaling>
        <c:delete val="0"/>
        <c:axPos val="l"/>
        <c:title>
          <c:tx>
            <c:rich>
              <a:bodyPr rot="-5400000" vert="horz"/>
              <a:lstStyle/>
              <a:p>
                <a:pPr>
                  <a:defRPr/>
                </a:pPr>
                <a:r>
                  <a:rPr lang="en-US"/>
                  <a:t>Economic Reforms</a:t>
                </a:r>
              </a:p>
            </c:rich>
          </c:tx>
          <c:layout/>
          <c:overlay val="0"/>
        </c:title>
        <c:numFmt formatCode="General" sourceLinked="1"/>
        <c:majorTickMark val="out"/>
        <c:minorTickMark val="none"/>
        <c:tickLblPos val="nextTo"/>
        <c:crossAx val="1493438656"/>
        <c:crosses val="autoZero"/>
        <c:crossBetween val="midCat"/>
      </c:valAx>
    </c:plotArea>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Youth Unemployment Rates in E&amp;E in 2014</a:t>
            </a:r>
          </a:p>
        </c:rich>
      </c:tx>
      <c:layout/>
      <c:overlay val="0"/>
    </c:title>
    <c:autoTitleDeleted val="0"/>
    <c:plotArea>
      <c:layout/>
      <c:barChart>
        <c:barDir val="col"/>
        <c:grouping val="clustered"/>
        <c:varyColors val="0"/>
        <c:ser>
          <c:idx val="0"/>
          <c:order val="0"/>
          <c:invertIfNegative val="0"/>
          <c:cat>
            <c:strRef>
              <c:f>'[labor markets in E&amp;E_September 2016.xlsx]Sheet1'!$A$72:$A$85</c:f>
              <c:strCache>
                <c:ptCount val="14"/>
                <c:pt idx="0">
                  <c:v>Kosovo</c:v>
                </c:pt>
                <c:pt idx="1">
                  <c:v>Bosnia &amp; Herz.</c:v>
                </c:pt>
                <c:pt idx="2">
                  <c:v>Macedonia</c:v>
                </c:pt>
                <c:pt idx="3">
                  <c:v>Serbia</c:v>
                </c:pt>
                <c:pt idx="4">
                  <c:v>Montenegro</c:v>
                </c:pt>
                <c:pt idx="5">
                  <c:v>Albania</c:v>
                </c:pt>
                <c:pt idx="7">
                  <c:v>Armenia</c:v>
                </c:pt>
                <c:pt idx="8">
                  <c:v>Georgia</c:v>
                </c:pt>
                <c:pt idx="9">
                  <c:v>Ukraine</c:v>
                </c:pt>
                <c:pt idx="10">
                  <c:v>Azerbaijan</c:v>
                </c:pt>
                <c:pt idx="11">
                  <c:v>Russia</c:v>
                </c:pt>
                <c:pt idx="12">
                  <c:v>Belarus</c:v>
                </c:pt>
                <c:pt idx="13">
                  <c:v>Moldova</c:v>
                </c:pt>
              </c:strCache>
            </c:strRef>
          </c:cat>
          <c:val>
            <c:numRef>
              <c:f>'[labor markets in E&amp;E_September 2016.xlsx]Sheet1'!$B$72:$B$85</c:f>
              <c:numCache>
                <c:formatCode>General</c:formatCode>
                <c:ptCount val="14"/>
                <c:pt idx="0">
                  <c:v>60</c:v>
                </c:pt>
                <c:pt idx="1">
                  <c:v>57.5</c:v>
                </c:pt>
                <c:pt idx="2">
                  <c:v>50.8</c:v>
                </c:pt>
                <c:pt idx="3">
                  <c:v>49.5</c:v>
                </c:pt>
                <c:pt idx="4">
                  <c:v>38.5</c:v>
                </c:pt>
                <c:pt idx="5">
                  <c:v>29.2</c:v>
                </c:pt>
                <c:pt idx="7">
                  <c:v>36.5</c:v>
                </c:pt>
                <c:pt idx="8">
                  <c:v>35</c:v>
                </c:pt>
                <c:pt idx="9">
                  <c:v>17</c:v>
                </c:pt>
                <c:pt idx="10">
                  <c:v>13.6</c:v>
                </c:pt>
                <c:pt idx="11">
                  <c:v>13</c:v>
                </c:pt>
                <c:pt idx="12">
                  <c:v>12</c:v>
                </c:pt>
                <c:pt idx="13">
                  <c:v>9</c:v>
                </c:pt>
              </c:numCache>
            </c:numRef>
          </c:val>
        </c:ser>
        <c:dLbls>
          <c:showLegendKey val="0"/>
          <c:showVal val="0"/>
          <c:showCatName val="0"/>
          <c:showSerName val="0"/>
          <c:showPercent val="0"/>
          <c:showBubbleSize val="0"/>
        </c:dLbls>
        <c:gapWidth val="150"/>
        <c:axId val="1500623504"/>
        <c:axId val="1500624048"/>
      </c:barChart>
      <c:catAx>
        <c:axId val="1500623504"/>
        <c:scaling>
          <c:orientation val="minMax"/>
        </c:scaling>
        <c:delete val="0"/>
        <c:axPos val="b"/>
        <c:numFmt formatCode="General" sourceLinked="0"/>
        <c:majorTickMark val="out"/>
        <c:minorTickMark val="none"/>
        <c:tickLblPos val="nextTo"/>
        <c:spPr>
          <a:ln>
            <a:solidFill>
              <a:sysClr val="windowText" lastClr="000000"/>
            </a:solidFill>
          </a:ln>
        </c:spPr>
        <c:txPr>
          <a:bodyPr/>
          <a:lstStyle/>
          <a:p>
            <a:pPr>
              <a:defRPr b="1"/>
            </a:pPr>
            <a:endParaRPr lang="en-US"/>
          </a:p>
        </c:txPr>
        <c:crossAx val="1500624048"/>
        <c:crosses val="autoZero"/>
        <c:auto val="1"/>
        <c:lblAlgn val="ctr"/>
        <c:lblOffset val="100"/>
        <c:noMultiLvlLbl val="0"/>
      </c:catAx>
      <c:valAx>
        <c:axId val="1500624048"/>
        <c:scaling>
          <c:orientation val="minMax"/>
        </c:scaling>
        <c:delete val="0"/>
        <c:axPos val="l"/>
        <c:majorGridlines>
          <c:spPr>
            <a:ln>
              <a:solidFill>
                <a:schemeClr val="bg1">
                  <a:lumMod val="50000"/>
                  <a:alpha val="32000"/>
                </a:schemeClr>
              </a:solidFill>
            </a:ln>
          </c:spPr>
        </c:majorGridlines>
        <c:title>
          <c:tx>
            <c:rich>
              <a:bodyPr rot="-5400000" vert="horz"/>
              <a:lstStyle/>
              <a:p>
                <a:pPr>
                  <a:defRPr/>
                </a:pPr>
                <a:r>
                  <a:rPr lang="en-US"/>
                  <a:t>% of Labor Force</a:t>
                </a:r>
              </a:p>
            </c:rich>
          </c:tx>
          <c:layout>
            <c:manualLayout>
              <c:xMode val="edge"/>
              <c:yMode val="edge"/>
              <c:x val="9.9206349206349201E-3"/>
              <c:y val="0.47302055993000874"/>
            </c:manualLayout>
          </c:layout>
          <c:overlay val="0"/>
        </c:title>
        <c:numFmt formatCode="General" sourceLinked="1"/>
        <c:majorTickMark val="out"/>
        <c:minorTickMark val="none"/>
        <c:tickLblPos val="nextTo"/>
        <c:spPr>
          <a:ln>
            <a:solidFill>
              <a:sysClr val="windowText" lastClr="000000"/>
            </a:solidFill>
          </a:ln>
        </c:spPr>
        <c:txPr>
          <a:bodyPr/>
          <a:lstStyle/>
          <a:p>
            <a:pPr>
              <a:defRPr b="1"/>
            </a:pPr>
            <a:endParaRPr lang="en-US"/>
          </a:p>
        </c:txPr>
        <c:crossAx val="1500623504"/>
        <c:crosses val="autoZero"/>
        <c:crossBetween val="between"/>
      </c:valAx>
    </c:plotArea>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Youth Unemployment in E&amp;E Eurasia</a:t>
            </a:r>
          </a:p>
        </c:rich>
      </c:tx>
      <c:layout/>
      <c:overlay val="0"/>
    </c:title>
    <c:autoTitleDeleted val="0"/>
    <c:plotArea>
      <c:layout/>
      <c:lineChart>
        <c:grouping val="standard"/>
        <c:varyColors val="0"/>
        <c:ser>
          <c:idx val="0"/>
          <c:order val="0"/>
          <c:tx>
            <c:strRef>
              <c:f>'10. Economic'!$B$398</c:f>
              <c:strCache>
                <c:ptCount val="1"/>
                <c:pt idx="0">
                  <c:v>Moldova</c:v>
                </c:pt>
              </c:strCache>
            </c:strRef>
          </c:tx>
          <c:spPr>
            <a:ln>
              <a:solidFill>
                <a:srgbClr val="00B0F0"/>
              </a:solidFill>
            </a:ln>
          </c:spPr>
          <c:marker>
            <c:symbol val="none"/>
          </c:marker>
          <c:dLbls>
            <c:dLbl>
              <c:idx val="15"/>
              <c:layout>
                <c:manualLayout>
                  <c:x val="-2.1258503401360544E-2"/>
                  <c:y val="1.9230769230769232E-2"/>
                </c:manualLayout>
              </c:layout>
              <c:spPr/>
              <c:txPr>
                <a:bodyPr/>
                <a:lstStyle/>
                <a:p>
                  <a:pPr>
                    <a:defRPr>
                      <a:solidFill>
                        <a:srgbClr val="00B0F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Economic'!$M$398:$AB$398</c:f>
              <c:numCache>
                <c:formatCode>#,##0.0</c:formatCode>
                <c:ptCount val="16"/>
                <c:pt idx="0">
                  <c:v>24.120234604105573</c:v>
                </c:pt>
                <c:pt idx="1">
                  <c:v>22.09737827715356</c:v>
                </c:pt>
                <c:pt idx="2">
                  <c:v>15.811965811965811</c:v>
                </c:pt>
                <c:pt idx="3">
                  <c:v>16.247139588100687</c:v>
                </c:pt>
                <c:pt idx="4">
                  <c:v>15.206063477025106</c:v>
                </c:pt>
                <c:pt idx="5">
                  <c:v>18.100890207715135</c:v>
                </c:pt>
                <c:pt idx="6">
                  <c:v>19.694072657743785</c:v>
                </c:pt>
                <c:pt idx="7">
                  <c:v>18.741808650065529</c:v>
                </c:pt>
                <c:pt idx="8">
                  <c:v>17.105263157894736</c:v>
                </c:pt>
                <c:pt idx="9">
                  <c:v>14.458689458689458</c:v>
                </c:pt>
                <c:pt idx="10">
                  <c:v>11.150822015725518</c:v>
                </c:pt>
                <c:pt idx="11">
                  <c:v>15.411436541143656</c:v>
                </c:pt>
                <c:pt idx="12">
                  <c:v>17.852161785216179</c:v>
                </c:pt>
                <c:pt idx="13">
                  <c:v>14.833215046132009</c:v>
                </c:pt>
                <c:pt idx="14">
                  <c:v>13.121434392828036</c:v>
                </c:pt>
                <c:pt idx="15">
                  <c:v>12.205387205387206</c:v>
                </c:pt>
              </c:numCache>
            </c:numRef>
          </c:val>
          <c:smooth val="0"/>
        </c:ser>
        <c:ser>
          <c:idx val="1"/>
          <c:order val="1"/>
          <c:tx>
            <c:strRef>
              <c:f>'10. Economic'!$B$399</c:f>
              <c:strCache>
                <c:ptCount val="1"/>
                <c:pt idx="0">
                  <c:v>Russia</c:v>
                </c:pt>
              </c:strCache>
            </c:strRef>
          </c:tx>
          <c:marker>
            <c:symbol val="none"/>
          </c:marker>
          <c:dLbls>
            <c:dLbl>
              <c:idx val="11"/>
              <c:layout>
                <c:manualLayout>
                  <c:x val="0.195578231292517"/>
                  <c:y val="6.1965811965811968E-2"/>
                </c:manualLayout>
              </c:layout>
              <c:spPr/>
              <c:txPr>
                <a:bodyPr/>
                <a:lstStyle/>
                <a:p>
                  <a:pPr>
                    <a:defRPr>
                      <a:solidFill>
                        <a:schemeClr val="accent2">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Economic'!$M$399:$AB$399</c:f>
              <c:numCache>
                <c:formatCode>#,##0.0</c:formatCode>
                <c:ptCount val="16"/>
                <c:pt idx="0">
                  <c:v>27.099107243756354</c:v>
                </c:pt>
                <c:pt idx="1">
                  <c:v>23.949787486409015</c:v>
                </c:pt>
                <c:pt idx="2">
                  <c:v>20.714214063597151</c:v>
                </c:pt>
                <c:pt idx="3">
                  <c:v>17.996837111228256</c:v>
                </c:pt>
                <c:pt idx="4">
                  <c:v>15.565054211843202</c:v>
                </c:pt>
                <c:pt idx="5">
                  <c:v>17.523291112739454</c:v>
                </c:pt>
                <c:pt idx="6">
                  <c:v>17.184374012846163</c:v>
                </c:pt>
                <c:pt idx="7">
                  <c:v>15.504720373764297</c:v>
                </c:pt>
                <c:pt idx="8">
                  <c:v>16.372758783543954</c:v>
                </c:pt>
                <c:pt idx="9">
                  <c:v>14.440109299469936</c:v>
                </c:pt>
                <c:pt idx="10">
                  <c:v>14.041425512279709</c:v>
                </c:pt>
                <c:pt idx="11">
                  <c:v>18.457045258016237</c:v>
                </c:pt>
                <c:pt idx="12">
                  <c:v>16.930805603233338</c:v>
                </c:pt>
                <c:pt idx="13">
                  <c:v>15.202983681337443</c:v>
                </c:pt>
                <c:pt idx="14">
                  <c:v>14.757113478516153</c:v>
                </c:pt>
                <c:pt idx="15">
                  <c:v>13.835545385729755</c:v>
                </c:pt>
              </c:numCache>
            </c:numRef>
          </c:val>
          <c:smooth val="0"/>
        </c:ser>
        <c:ser>
          <c:idx val="2"/>
          <c:order val="2"/>
          <c:tx>
            <c:strRef>
              <c:f>'10. Economic'!$B$400</c:f>
              <c:strCache>
                <c:ptCount val="1"/>
                <c:pt idx="0">
                  <c:v>Ukraine</c:v>
                </c:pt>
              </c:strCache>
            </c:strRef>
          </c:tx>
          <c:marker>
            <c:symbol val="none"/>
          </c:marker>
          <c:dLbls>
            <c:dLbl>
              <c:idx val="15"/>
              <c:layout>
                <c:manualLayout>
                  <c:x val="-2.1258503401360544E-2"/>
                  <c:y val="-2.1367521367521444E-2"/>
                </c:manualLayout>
              </c:layout>
              <c:spPr/>
              <c:txPr>
                <a:bodyPr/>
                <a:lstStyle/>
                <a:p>
                  <a:pPr>
                    <a:defRPr>
                      <a:solidFill>
                        <a:schemeClr val="accent3">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Economic'!$M$400:$AB$400</c:f>
              <c:numCache>
                <c:formatCode>#,##0.0</c:formatCode>
                <c:ptCount val="16"/>
                <c:pt idx="0">
                  <c:v>22.519752986543697</c:v>
                </c:pt>
                <c:pt idx="1">
                  <c:v>26.523771152296533</c:v>
                </c:pt>
                <c:pt idx="2">
                  <c:v>24.002670672675681</c:v>
                </c:pt>
                <c:pt idx="3">
                  <c:v>22.225286088515098</c:v>
                </c:pt>
                <c:pt idx="4">
                  <c:v>19.719466301744784</c:v>
                </c:pt>
                <c:pt idx="5">
                  <c:v>16.629181894855215</c:v>
                </c:pt>
                <c:pt idx="6">
                  <c:v>15.707485936823886</c:v>
                </c:pt>
                <c:pt idx="7">
                  <c:v>14.885280738453366</c:v>
                </c:pt>
                <c:pt idx="8">
                  <c:v>14.105441181253456</c:v>
                </c:pt>
                <c:pt idx="9">
                  <c:v>12.457436556376486</c:v>
                </c:pt>
                <c:pt idx="10">
                  <c:v>13.322953736654805</c:v>
                </c:pt>
                <c:pt idx="11">
                  <c:v>17.789569224324513</c:v>
                </c:pt>
                <c:pt idx="12">
                  <c:v>17.359459357420619</c:v>
                </c:pt>
                <c:pt idx="13">
                  <c:v>18.649270913277054</c:v>
                </c:pt>
                <c:pt idx="14">
                  <c:v>17.281392457521758</c:v>
                </c:pt>
                <c:pt idx="15">
                  <c:v>16.734879490677582</c:v>
                </c:pt>
              </c:numCache>
            </c:numRef>
          </c:val>
          <c:smooth val="0"/>
        </c:ser>
        <c:ser>
          <c:idx val="4"/>
          <c:order val="3"/>
          <c:tx>
            <c:strRef>
              <c:f>'10. Economic'!$B$402</c:f>
              <c:strCache>
                <c:ptCount val="1"/>
                <c:pt idx="0">
                  <c:v>Armenia</c:v>
                </c:pt>
              </c:strCache>
            </c:strRef>
          </c:tx>
          <c:spPr>
            <a:ln>
              <a:solidFill>
                <a:schemeClr val="accent1"/>
              </a:solidFill>
            </a:ln>
          </c:spPr>
          <c:marker>
            <c:symbol val="none"/>
          </c:marker>
          <c:dLbls>
            <c:dLbl>
              <c:idx val="15"/>
              <c:layout>
                <c:manualLayout>
                  <c:x val="-2.1258503401360544E-2"/>
                  <c:y val="-2.1367521367521368E-2"/>
                </c:manualLayout>
              </c:layout>
              <c:spPr/>
              <c:txPr>
                <a:bodyPr/>
                <a:lstStyle/>
                <a:p>
                  <a:pPr>
                    <a:defRPr>
                      <a:solidFill>
                        <a:schemeClr val="accent1">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Economic'!$M$402:$AB$402</c:f>
              <c:numCache>
                <c:formatCode>General</c:formatCode>
                <c:ptCount val="16"/>
                <c:pt idx="10" formatCode="#,##0.0">
                  <c:v>36.531554372398638</c:v>
                </c:pt>
                <c:pt idx="11" formatCode="#,##0.0">
                  <c:v>40.879917240333427</c:v>
                </c:pt>
                <c:pt idx="12" formatCode="#,##0.0">
                  <c:v>38.850654866739973</c:v>
                </c:pt>
                <c:pt idx="13" formatCode="#,##0.0">
                  <c:v>39.225494150867284</c:v>
                </c:pt>
                <c:pt idx="14" formatCode="#,##0.0">
                  <c:v>35.356105704299232</c:v>
                </c:pt>
                <c:pt idx="15" formatCode="#,##0.0">
                  <c:v>36.051735358602869</c:v>
                </c:pt>
              </c:numCache>
            </c:numRef>
          </c:val>
          <c:smooth val="0"/>
        </c:ser>
        <c:ser>
          <c:idx val="5"/>
          <c:order val="4"/>
          <c:tx>
            <c:strRef>
              <c:f>'10. Economic'!$B$403</c:f>
              <c:strCache>
                <c:ptCount val="1"/>
                <c:pt idx="0">
                  <c:v>Azerbaijan</c:v>
                </c:pt>
              </c:strCache>
            </c:strRef>
          </c:tx>
          <c:marker>
            <c:symbol val="none"/>
          </c:marker>
          <c:dLbls>
            <c:dLbl>
              <c:idx val="12"/>
              <c:layout>
                <c:manualLayout>
                  <c:x val="-3.826530612244898E-2"/>
                  <c:y val="2.3504273504273504E-2"/>
                </c:manualLayout>
              </c:layout>
              <c:spPr/>
              <c:txPr>
                <a:bodyPr/>
                <a:lstStyle/>
                <a:p>
                  <a:pPr>
                    <a:defRPr>
                      <a:solidFill>
                        <a:schemeClr val="accent6">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Economic'!$M$403:$AB$403</c:f>
              <c:numCache>
                <c:formatCode>General</c:formatCode>
                <c:ptCount val="16"/>
                <c:pt idx="3" formatCode="#,##0.0">
                  <c:v>33.725644223635584</c:v>
                </c:pt>
                <c:pt idx="5" formatCode="#,##0.0">
                  <c:v>21.796116504854368</c:v>
                </c:pt>
                <c:pt idx="6" formatCode="#,##0.0">
                  <c:v>19.125017075908104</c:v>
                </c:pt>
                <c:pt idx="7" formatCode="#,##0.0">
                  <c:v>15.37460054444313</c:v>
                </c:pt>
                <c:pt idx="8" formatCode="#,##0.0">
                  <c:v>14.738945790657008</c:v>
                </c:pt>
                <c:pt idx="9" formatCode="#,##0.0">
                  <c:v>13.612565445026178</c:v>
                </c:pt>
                <c:pt idx="10" formatCode="#,##0.0">
                  <c:v>13.95767672219721</c:v>
                </c:pt>
                <c:pt idx="11" formatCode="#,##0.0">
                  <c:v>13.937282763712789</c:v>
                </c:pt>
                <c:pt idx="12" formatCode="#,##0.0">
                  <c:v>14.915105314165459</c:v>
                </c:pt>
                <c:pt idx="13" formatCode="#,##0.0">
                  <c:v>14.713811014621761</c:v>
                </c:pt>
                <c:pt idx="14" formatCode="#,##0.0">
                  <c:v>14.159803172753149</c:v>
                </c:pt>
                <c:pt idx="15" formatCode="#,##0.0">
                  <c:v>13.746428592488225</c:v>
                </c:pt>
              </c:numCache>
            </c:numRef>
          </c:val>
          <c:smooth val="0"/>
        </c:ser>
        <c:ser>
          <c:idx val="6"/>
          <c:order val="5"/>
          <c:tx>
            <c:strRef>
              <c:f>'10. Economic'!$B$404</c:f>
              <c:strCache>
                <c:ptCount val="1"/>
                <c:pt idx="0">
                  <c:v>Georgia</c:v>
                </c:pt>
              </c:strCache>
            </c:strRef>
          </c:tx>
          <c:spPr>
            <a:ln>
              <a:solidFill>
                <a:schemeClr val="accent4"/>
              </a:solidFill>
            </a:ln>
          </c:spPr>
          <c:marker>
            <c:symbol val="none"/>
          </c:marker>
          <c:dLbls>
            <c:dLbl>
              <c:idx val="15"/>
              <c:layout>
                <c:manualLayout>
                  <c:x val="-8.5034013605442185E-3"/>
                  <c:y val="2.564102564102564E-2"/>
                </c:manualLayout>
              </c:layout>
              <c:spPr/>
              <c:txPr>
                <a:bodyPr/>
                <a:lstStyle/>
                <a:p>
                  <a:pPr>
                    <a:defRPr>
                      <a:solidFill>
                        <a:schemeClr val="accent4">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'10. Economic'!$M$376:$AB$376</c:f>
              <c:numCache>
                <c:formatCode>General</c:formatCode>
                <c:ptCount val="1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numCache>
            </c:numRef>
          </c:cat>
          <c:val>
            <c:numRef>
              <c:f>'10. Economic'!$M$404:$AB$404</c:f>
              <c:numCache>
                <c:formatCode>#,##0.0</c:formatCode>
                <c:ptCount val="16"/>
                <c:pt idx="0">
                  <c:v>27.475845410628018</c:v>
                </c:pt>
                <c:pt idx="1">
                  <c:v>24.717285945072696</c:v>
                </c:pt>
                <c:pt idx="2">
                  <c:v>20.059142434696895</c:v>
                </c:pt>
                <c:pt idx="3">
                  <c:v>20.080523402113741</c:v>
                </c:pt>
                <c:pt idx="4">
                  <c:v>28.055260361317746</c:v>
                </c:pt>
                <c:pt idx="5">
                  <c:v>24.891878904372895</c:v>
                </c:pt>
                <c:pt idx="6">
                  <c:v>28.297632468996621</c:v>
                </c:pt>
                <c:pt idx="7">
                  <c:v>28.2719836400818</c:v>
                </c:pt>
                <c:pt idx="8">
                  <c:v>29.889516294890662</c:v>
                </c:pt>
                <c:pt idx="9">
                  <c:v>31.494113828862691</c:v>
                </c:pt>
                <c:pt idx="10">
                  <c:v>35.506303782269363</c:v>
                </c:pt>
                <c:pt idx="11">
                  <c:v>38.716049382716051</c:v>
                </c:pt>
                <c:pt idx="12">
                  <c:v>36.337209302325576</c:v>
                </c:pt>
                <c:pt idx="13">
                  <c:v>35.638898407268968</c:v>
                </c:pt>
                <c:pt idx="14">
                  <c:v>33.256306475903614</c:v>
                </c:pt>
                <c:pt idx="15">
                  <c:v>35.621950125821577</c:v>
                </c:pt>
              </c:numCache>
            </c:numRef>
          </c:val>
          <c:smooth val="0"/>
        </c:ser>
        <c:dLbls>
          <c:showLegendKey val="0"/>
          <c:showVal val="0"/>
          <c:showCatName val="0"/>
          <c:showSerName val="0"/>
          <c:showPercent val="0"/>
          <c:showBubbleSize val="0"/>
        </c:dLbls>
        <c:smooth val="0"/>
        <c:axId val="1500630576"/>
        <c:axId val="1500625136"/>
      </c:lineChart>
      <c:catAx>
        <c:axId val="1500630576"/>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500625136"/>
        <c:crosses val="autoZero"/>
        <c:auto val="1"/>
        <c:lblAlgn val="ctr"/>
        <c:lblOffset val="100"/>
        <c:noMultiLvlLbl val="0"/>
      </c:catAx>
      <c:valAx>
        <c:axId val="1500625136"/>
        <c:scaling>
          <c:orientation val="minMax"/>
        </c:scaling>
        <c:delete val="0"/>
        <c:axPos val="l"/>
        <c:majorGridlines>
          <c:spPr>
            <a:ln>
              <a:solidFill>
                <a:schemeClr val="bg1">
                  <a:lumMod val="50000"/>
                  <a:alpha val="35000"/>
                </a:schemeClr>
              </a:solidFill>
            </a:ln>
          </c:spPr>
        </c:majorGridlines>
        <c:title>
          <c:tx>
            <c:rich>
              <a:bodyPr rot="-5400000" vert="horz"/>
              <a:lstStyle/>
              <a:p>
                <a:pPr>
                  <a:defRPr/>
                </a:pPr>
                <a:r>
                  <a:rPr lang="en-US"/>
                  <a:t>% of Total Population Aged 15-24 in the Labor Force </a:t>
                </a:r>
              </a:p>
            </c:rich>
          </c:tx>
          <c:layout>
            <c:manualLayout>
              <c:xMode val="edge"/>
              <c:yMode val="edge"/>
              <c:x val="1.4172335600907029E-3"/>
              <c:y val="0.24284810552527089"/>
            </c:manualLayout>
          </c:layout>
          <c:overlay val="0"/>
        </c:title>
        <c:numFmt formatCode="#,##0" sourceLinked="0"/>
        <c:majorTickMark val="out"/>
        <c:minorTickMark val="none"/>
        <c:tickLblPos val="nextTo"/>
        <c:spPr>
          <a:ln>
            <a:solidFill>
              <a:schemeClr val="tx1"/>
            </a:solidFill>
          </a:ln>
        </c:spPr>
        <c:txPr>
          <a:bodyPr/>
          <a:lstStyle/>
          <a:p>
            <a:pPr>
              <a:defRPr b="1"/>
            </a:pPr>
            <a:endParaRPr lang="en-US"/>
          </a:p>
        </c:txPr>
        <c:crossAx val="1500630576"/>
        <c:crosses val="autoZero"/>
        <c:crossBetween val="between"/>
      </c:valAx>
    </c:plotArea>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plotArea>
      <c:layout>
        <c:manualLayout>
          <c:layoutTarget val="inner"/>
          <c:xMode val="edge"/>
          <c:yMode val="edge"/>
          <c:x val="9.523353740462949E-2"/>
          <c:y val="0.13796411919098348"/>
          <c:w val="0.85274190819148543"/>
          <c:h val="0.64281513046163352"/>
        </c:manualLayout>
      </c:layout>
      <c:barChart>
        <c:barDir val="col"/>
        <c:grouping val="clustered"/>
        <c:varyColors val="0"/>
        <c:ser>
          <c:idx val="0"/>
          <c:order val="0"/>
          <c:tx>
            <c:strRef>
              <c:f>'Labor Force Participation'!$D$50</c:f>
              <c:strCache>
                <c:ptCount val="1"/>
                <c:pt idx="0">
                  <c:v>Female</c:v>
                </c:pt>
              </c:strCache>
            </c:strRef>
          </c:tx>
          <c:spPr>
            <a:solidFill>
              <a:schemeClr val="accent2">
                <a:lumMod val="40000"/>
                <a:lumOff val="60000"/>
              </a:schemeClr>
            </a:solidFill>
            <a:ln>
              <a:solidFill>
                <a:schemeClr val="accent2">
                  <a:lumMod val="75000"/>
                </a:schemeClr>
              </a:solidFill>
            </a:ln>
          </c:spPr>
          <c:invertIfNegative val="0"/>
          <c:cat>
            <c:strRef>
              <c:f>'Labor Force Participation'!$C$51:$C$61</c:f>
              <c:strCache>
                <c:ptCount val="11"/>
                <c:pt idx="0">
                  <c:v>Azerbaijan</c:v>
                </c:pt>
                <c:pt idx="1">
                  <c:v>Ukraine</c:v>
                </c:pt>
                <c:pt idx="2">
                  <c:v>Belarus</c:v>
                </c:pt>
                <c:pt idx="3">
                  <c:v>Armenia</c:v>
                </c:pt>
                <c:pt idx="4">
                  <c:v>Albania</c:v>
                </c:pt>
                <c:pt idx="5">
                  <c:v>Georgia</c:v>
                </c:pt>
                <c:pt idx="6">
                  <c:v>Bosnia &amp; Herz.</c:v>
                </c:pt>
                <c:pt idx="7">
                  <c:v>Serbia</c:v>
                </c:pt>
                <c:pt idx="8">
                  <c:v>Montenegro</c:v>
                </c:pt>
                <c:pt idx="9">
                  <c:v>Macedonia</c:v>
                </c:pt>
                <c:pt idx="10">
                  <c:v>Moldova</c:v>
                </c:pt>
              </c:strCache>
            </c:strRef>
          </c:cat>
          <c:val>
            <c:numRef>
              <c:f>'Labor Force Participation'!$D$51:$D$61</c:f>
              <c:numCache>
                <c:formatCode>0.0</c:formatCode>
                <c:ptCount val="11"/>
                <c:pt idx="0">
                  <c:v>34</c:v>
                </c:pt>
                <c:pt idx="1">
                  <c:v>34</c:v>
                </c:pt>
                <c:pt idx="2">
                  <c:v>40</c:v>
                </c:pt>
                <c:pt idx="3">
                  <c:v>33</c:v>
                </c:pt>
                <c:pt idx="4">
                  <c:v>26</c:v>
                </c:pt>
                <c:pt idx="5">
                  <c:v>27</c:v>
                </c:pt>
                <c:pt idx="6">
                  <c:v>20</c:v>
                </c:pt>
                <c:pt idx="7">
                  <c:v>23</c:v>
                </c:pt>
                <c:pt idx="8">
                  <c:v>27</c:v>
                </c:pt>
                <c:pt idx="9">
                  <c:v>25</c:v>
                </c:pt>
                <c:pt idx="10">
                  <c:v>18</c:v>
                </c:pt>
              </c:numCache>
            </c:numRef>
          </c:val>
        </c:ser>
        <c:ser>
          <c:idx val="1"/>
          <c:order val="1"/>
          <c:tx>
            <c:strRef>
              <c:f>'Labor Force Participation'!$E$50</c:f>
              <c:strCache>
                <c:ptCount val="1"/>
                <c:pt idx="0">
                  <c:v>Male</c:v>
                </c:pt>
              </c:strCache>
            </c:strRef>
          </c:tx>
          <c:spPr>
            <a:solidFill>
              <a:schemeClr val="accent1">
                <a:lumMod val="40000"/>
                <a:lumOff val="60000"/>
              </a:schemeClr>
            </a:solidFill>
            <a:ln>
              <a:solidFill>
                <a:schemeClr val="accent1"/>
              </a:solidFill>
            </a:ln>
          </c:spPr>
          <c:invertIfNegative val="0"/>
          <c:cat>
            <c:strRef>
              <c:f>'Labor Force Participation'!$C$51:$C$61</c:f>
              <c:strCache>
                <c:ptCount val="11"/>
                <c:pt idx="0">
                  <c:v>Azerbaijan</c:v>
                </c:pt>
                <c:pt idx="1">
                  <c:v>Ukraine</c:v>
                </c:pt>
                <c:pt idx="2">
                  <c:v>Belarus</c:v>
                </c:pt>
                <c:pt idx="3">
                  <c:v>Armenia</c:v>
                </c:pt>
                <c:pt idx="4">
                  <c:v>Albania</c:v>
                </c:pt>
                <c:pt idx="5">
                  <c:v>Georgia</c:v>
                </c:pt>
                <c:pt idx="6">
                  <c:v>Bosnia &amp; Herz.</c:v>
                </c:pt>
                <c:pt idx="7">
                  <c:v>Serbia</c:v>
                </c:pt>
                <c:pt idx="8">
                  <c:v>Montenegro</c:v>
                </c:pt>
                <c:pt idx="9">
                  <c:v>Macedonia</c:v>
                </c:pt>
                <c:pt idx="10">
                  <c:v>Moldova</c:v>
                </c:pt>
              </c:strCache>
            </c:strRef>
          </c:cat>
          <c:val>
            <c:numRef>
              <c:f>'Labor Force Participation'!$E$51:$E$61</c:f>
              <c:numCache>
                <c:formatCode>0.0</c:formatCode>
                <c:ptCount val="11"/>
                <c:pt idx="0">
                  <c:v>35</c:v>
                </c:pt>
                <c:pt idx="1">
                  <c:v>45</c:v>
                </c:pt>
                <c:pt idx="2">
                  <c:v>50</c:v>
                </c:pt>
                <c:pt idx="3">
                  <c:v>42</c:v>
                </c:pt>
                <c:pt idx="4">
                  <c:v>42</c:v>
                </c:pt>
                <c:pt idx="5">
                  <c:v>52</c:v>
                </c:pt>
                <c:pt idx="6">
                  <c:v>36</c:v>
                </c:pt>
                <c:pt idx="7">
                  <c:v>33</c:v>
                </c:pt>
                <c:pt idx="8">
                  <c:v>33</c:v>
                </c:pt>
                <c:pt idx="9">
                  <c:v>39</c:v>
                </c:pt>
                <c:pt idx="10">
                  <c:v>24</c:v>
                </c:pt>
              </c:numCache>
            </c:numRef>
          </c:val>
        </c:ser>
        <c:dLbls>
          <c:showLegendKey val="0"/>
          <c:showVal val="0"/>
          <c:showCatName val="0"/>
          <c:showSerName val="0"/>
          <c:showPercent val="0"/>
          <c:showBubbleSize val="0"/>
        </c:dLbls>
        <c:gapWidth val="150"/>
        <c:axId val="1500628400"/>
        <c:axId val="1500628944"/>
      </c:barChart>
      <c:catAx>
        <c:axId val="1500628400"/>
        <c:scaling>
          <c:orientation val="minMax"/>
        </c:scaling>
        <c:delete val="0"/>
        <c:axPos val="b"/>
        <c:numFmt formatCode="General" sourceLinked="0"/>
        <c:majorTickMark val="out"/>
        <c:minorTickMark val="none"/>
        <c:tickLblPos val="nextTo"/>
        <c:txPr>
          <a:bodyPr rot="5400000" vert="horz"/>
          <a:lstStyle/>
          <a:p>
            <a:pPr>
              <a:defRPr sz="800">
                <a:latin typeface="Gill Sans MT" panose="020B0502020104020203" pitchFamily="34" charset="0"/>
              </a:defRPr>
            </a:pPr>
            <a:endParaRPr lang="en-US"/>
          </a:p>
        </c:txPr>
        <c:crossAx val="1500628944"/>
        <c:crosses val="autoZero"/>
        <c:auto val="1"/>
        <c:lblAlgn val="ctr"/>
        <c:lblOffset val="100"/>
        <c:noMultiLvlLbl val="0"/>
      </c:catAx>
      <c:valAx>
        <c:axId val="1500628944"/>
        <c:scaling>
          <c:orientation val="minMax"/>
          <c:max val="60"/>
        </c:scaling>
        <c:delete val="0"/>
        <c:axPos val="l"/>
        <c:title>
          <c:tx>
            <c:rich>
              <a:bodyPr rot="-5400000" vert="horz"/>
              <a:lstStyle/>
              <a:p>
                <a:pPr>
                  <a:defRPr sz="800" b="0">
                    <a:latin typeface="Gill Sans MT" panose="020B0502020104020203" pitchFamily="34" charset="0"/>
                  </a:defRPr>
                </a:pPr>
                <a:r>
                  <a:rPr lang="en-US" sz="800" b="0" i="0" u="none" strike="noStrike" baseline="0">
                    <a:effectLst/>
                  </a:rPr>
                  <a:t>(% of 15-24 Year Olds Participating in the </a:t>
                </a:r>
                <a:r>
                  <a:rPr lang="en-US" sz="800" b="0">
                    <a:latin typeface="Gill Sans MT" panose="020B0502020104020203" pitchFamily="34" charset="0"/>
                  </a:rPr>
                  <a:t>Labor Force </a:t>
                </a:r>
              </a:p>
            </c:rich>
          </c:tx>
          <c:layout>
            <c:manualLayout>
              <c:xMode val="edge"/>
              <c:yMode val="edge"/>
              <c:x val="5.0531275311999366E-3"/>
              <c:y val="0.18865108616742057"/>
            </c:manualLayout>
          </c:layout>
          <c:overlay val="0"/>
        </c:title>
        <c:numFmt formatCode="0" sourceLinked="0"/>
        <c:majorTickMark val="out"/>
        <c:minorTickMark val="none"/>
        <c:tickLblPos val="nextTo"/>
        <c:txPr>
          <a:bodyPr/>
          <a:lstStyle/>
          <a:p>
            <a:pPr>
              <a:defRPr sz="800" b="0">
                <a:latin typeface="Gill Sans MT" panose="020B0502020104020203" pitchFamily="34" charset="0"/>
              </a:defRPr>
            </a:pPr>
            <a:endParaRPr lang="en-US"/>
          </a:p>
        </c:txPr>
        <c:crossAx val="1500628400"/>
        <c:crosses val="autoZero"/>
        <c:crossBetween val="between"/>
      </c:valAx>
      <c:spPr>
        <a:noFill/>
      </c:spPr>
    </c:plotArea>
    <c:legend>
      <c:legendPos val="r"/>
      <c:layout>
        <c:manualLayout>
          <c:xMode val="edge"/>
          <c:yMode val="edge"/>
          <c:x val="0.89284120831366842"/>
          <c:y val="1.731678486997636E-2"/>
          <c:w val="0.10383253750442861"/>
          <c:h val="0.13463868878092367"/>
        </c:manualLayout>
      </c:layout>
      <c:overlay val="1"/>
      <c:spPr>
        <a:solidFill>
          <a:schemeClr val="bg1"/>
        </a:solidFill>
        <a:ln>
          <a:solidFill>
            <a:schemeClr val="tx1">
              <a:lumMod val="50000"/>
              <a:lumOff val="50000"/>
            </a:schemeClr>
          </a:solidFill>
        </a:ln>
      </c:spPr>
      <c:txPr>
        <a:bodyPr/>
        <a:lstStyle/>
        <a:p>
          <a:pPr>
            <a:defRPr sz="800">
              <a:latin typeface="Gill Sans MT" panose="020B0502020104020203" pitchFamily="34" charset="0"/>
            </a:defRPr>
          </a:pPr>
          <a:endParaRPr lang="en-US"/>
        </a:p>
      </c:txPr>
    </c:legend>
    <c:plotVisOnly val="1"/>
    <c:dispBlanksAs val="gap"/>
    <c:showDLblsOverMax val="0"/>
  </c:chart>
  <c:spPr>
    <a:ln>
      <a:no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410920101272955"/>
          <c:y val="2.9030859778891274E-2"/>
          <c:w val="0.87918169107366251"/>
          <c:h val="0.75945135890271775"/>
        </c:manualLayout>
      </c:layout>
      <c:barChart>
        <c:barDir val="col"/>
        <c:grouping val="clustered"/>
        <c:varyColors val="0"/>
        <c:ser>
          <c:idx val="0"/>
          <c:order val="0"/>
          <c:invertIfNegative val="0"/>
          <c:cat>
            <c:strRef>
              <c:f>Sheet1!$AS$5:$AS$29</c:f>
              <c:strCache>
                <c:ptCount val="25"/>
                <c:pt idx="0">
                  <c:v>Bosnia-Herzegovina</c:v>
                </c:pt>
                <c:pt idx="1">
                  <c:v>Serbia</c:v>
                </c:pt>
                <c:pt idx="2">
                  <c:v>Kyrgyzstan</c:v>
                </c:pt>
                <c:pt idx="3">
                  <c:v>Croatia</c:v>
                </c:pt>
                <c:pt idx="4">
                  <c:v>Albania</c:v>
                </c:pt>
                <c:pt idx="5">
                  <c:v>Macedonia</c:v>
                </c:pt>
                <c:pt idx="6">
                  <c:v>Slovakia</c:v>
                </c:pt>
                <c:pt idx="7">
                  <c:v>Moldova</c:v>
                </c:pt>
                <c:pt idx="8">
                  <c:v>Romania</c:v>
                </c:pt>
                <c:pt idx="9">
                  <c:v>Slovenia</c:v>
                </c:pt>
                <c:pt idx="10">
                  <c:v>Montenegro</c:v>
                </c:pt>
                <c:pt idx="11">
                  <c:v>Hungary</c:v>
                </c:pt>
                <c:pt idx="12">
                  <c:v>Poland</c:v>
                </c:pt>
                <c:pt idx="13">
                  <c:v>Ukraine</c:v>
                </c:pt>
                <c:pt idx="14">
                  <c:v>Lithuania</c:v>
                </c:pt>
                <c:pt idx="15">
                  <c:v>Armenia</c:v>
                </c:pt>
                <c:pt idx="16">
                  <c:v>Bulgaria</c:v>
                </c:pt>
                <c:pt idx="17">
                  <c:v>Russia</c:v>
                </c:pt>
                <c:pt idx="18">
                  <c:v>Czech Rep.</c:v>
                </c:pt>
                <c:pt idx="19">
                  <c:v>Georgia</c:v>
                </c:pt>
                <c:pt idx="20">
                  <c:v>Latvia</c:v>
                </c:pt>
                <c:pt idx="21">
                  <c:v>Tajikistan</c:v>
                </c:pt>
                <c:pt idx="22">
                  <c:v>Azerbaijan</c:v>
                </c:pt>
                <c:pt idx="23">
                  <c:v>Kazakhstan</c:v>
                </c:pt>
                <c:pt idx="24">
                  <c:v>Estonia</c:v>
                </c:pt>
              </c:strCache>
            </c:strRef>
          </c:cat>
          <c:val>
            <c:numRef>
              <c:f>Sheet1!$AT$5:$AT$29</c:f>
              <c:numCache>
                <c:formatCode>General</c:formatCode>
                <c:ptCount val="25"/>
                <c:pt idx="0">
                  <c:v>125</c:v>
                </c:pt>
                <c:pt idx="1">
                  <c:v>106</c:v>
                </c:pt>
                <c:pt idx="2">
                  <c:v>102</c:v>
                </c:pt>
                <c:pt idx="3">
                  <c:v>100</c:v>
                </c:pt>
                <c:pt idx="4">
                  <c:v>98</c:v>
                </c:pt>
                <c:pt idx="5">
                  <c:v>95</c:v>
                </c:pt>
                <c:pt idx="6">
                  <c:v>93</c:v>
                </c:pt>
                <c:pt idx="7">
                  <c:v>91</c:v>
                </c:pt>
                <c:pt idx="8">
                  <c:v>88</c:v>
                </c:pt>
                <c:pt idx="9">
                  <c:v>85</c:v>
                </c:pt>
                <c:pt idx="10">
                  <c:v>83</c:v>
                </c:pt>
                <c:pt idx="11">
                  <c:v>80</c:v>
                </c:pt>
                <c:pt idx="12">
                  <c:v>79</c:v>
                </c:pt>
                <c:pt idx="13">
                  <c:v>73</c:v>
                </c:pt>
                <c:pt idx="14">
                  <c:v>59</c:v>
                </c:pt>
                <c:pt idx="15">
                  <c:v>55</c:v>
                </c:pt>
                <c:pt idx="16">
                  <c:v>54</c:v>
                </c:pt>
                <c:pt idx="17">
                  <c:v>49</c:v>
                </c:pt>
                <c:pt idx="18">
                  <c:v>44</c:v>
                </c:pt>
                <c:pt idx="19">
                  <c:v>43</c:v>
                </c:pt>
                <c:pt idx="20">
                  <c:v>34</c:v>
                </c:pt>
                <c:pt idx="21">
                  <c:v>33</c:v>
                </c:pt>
                <c:pt idx="22">
                  <c:v>26</c:v>
                </c:pt>
                <c:pt idx="23">
                  <c:v>20</c:v>
                </c:pt>
                <c:pt idx="24">
                  <c:v>15</c:v>
                </c:pt>
              </c:numCache>
            </c:numRef>
          </c:val>
        </c:ser>
        <c:dLbls>
          <c:showLegendKey val="0"/>
          <c:showVal val="0"/>
          <c:showCatName val="0"/>
          <c:showSerName val="0"/>
          <c:showPercent val="0"/>
          <c:showBubbleSize val="0"/>
        </c:dLbls>
        <c:gapWidth val="150"/>
        <c:axId val="1500631664"/>
        <c:axId val="1500632752"/>
      </c:barChart>
      <c:catAx>
        <c:axId val="1500631664"/>
        <c:scaling>
          <c:orientation val="minMax"/>
        </c:scaling>
        <c:delete val="0"/>
        <c:axPos val="b"/>
        <c:numFmt formatCode="General" sourceLinked="0"/>
        <c:majorTickMark val="out"/>
        <c:minorTickMark val="none"/>
        <c:tickLblPos val="nextTo"/>
        <c:spPr>
          <a:ln>
            <a:solidFill>
              <a:schemeClr val="tx1"/>
            </a:solidFill>
          </a:ln>
        </c:spPr>
        <c:crossAx val="1500632752"/>
        <c:crosses val="autoZero"/>
        <c:auto val="1"/>
        <c:lblAlgn val="ctr"/>
        <c:lblOffset val="100"/>
        <c:noMultiLvlLbl val="0"/>
      </c:catAx>
      <c:valAx>
        <c:axId val="1500632752"/>
        <c:scaling>
          <c:orientation val="minMax"/>
        </c:scaling>
        <c:delete val="0"/>
        <c:axPos val="l"/>
        <c:majorGridlines>
          <c:spPr>
            <a:ln>
              <a:solidFill>
                <a:schemeClr val="bg1">
                  <a:lumMod val="50000"/>
                  <a:alpha val="35000"/>
                </a:schemeClr>
              </a:solidFill>
            </a:ln>
          </c:spPr>
        </c:majorGridlines>
        <c:numFmt formatCode="General" sourceLinked="1"/>
        <c:majorTickMark val="out"/>
        <c:minorTickMark val="none"/>
        <c:tickLblPos val="nextTo"/>
        <c:spPr>
          <a:ln>
            <a:solidFill>
              <a:schemeClr val="tx1"/>
            </a:solidFill>
          </a:ln>
        </c:spPr>
        <c:txPr>
          <a:bodyPr/>
          <a:lstStyle/>
          <a:p>
            <a:pPr>
              <a:defRPr b="1"/>
            </a:pPr>
            <a:endParaRPr lang="en-US"/>
          </a:p>
        </c:txPr>
        <c:crossAx val="1500631664"/>
        <c:crosses val="autoZero"/>
        <c:crossBetween val="between"/>
      </c:valAx>
    </c:plotArea>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Functional Literacy:  2015 PISA</a:t>
            </a:r>
            <a:r>
              <a:rPr lang="en-US" baseline="0"/>
              <a:t> Scores Worldwide</a:t>
            </a:r>
            <a:endParaRPr lang="en-US"/>
          </a:p>
        </c:rich>
      </c:tx>
      <c:layout/>
      <c:overlay val="0"/>
    </c:title>
    <c:autoTitleDeleted val="0"/>
    <c:plotArea>
      <c:layout/>
      <c:barChart>
        <c:barDir val="col"/>
        <c:grouping val="clustered"/>
        <c:varyColors val="0"/>
        <c:ser>
          <c:idx val="0"/>
          <c:order val="0"/>
          <c:tx>
            <c:strRef>
              <c:f>'Overall PISA Worldwide'!$D$5</c:f>
              <c:strCache>
                <c:ptCount val="1"/>
                <c:pt idx="0">
                  <c:v>PISA</c:v>
                </c:pt>
              </c:strCache>
            </c:strRef>
          </c:tx>
          <c:spPr>
            <a:solidFill>
              <a:schemeClr val="bg1">
                <a:lumMod val="85000"/>
              </a:schemeClr>
            </a:solidFill>
          </c:spPr>
          <c:invertIfNegative val="0"/>
          <c:dPt>
            <c:idx val="2"/>
            <c:invertIfNegative val="0"/>
            <c:bubble3D val="0"/>
            <c:spPr>
              <a:solidFill>
                <a:srgbClr val="92D050"/>
              </a:solidFill>
            </c:spPr>
          </c:dPt>
          <c:dPt>
            <c:idx val="3"/>
            <c:invertIfNegative val="0"/>
            <c:bubble3D val="0"/>
            <c:spPr>
              <a:solidFill>
                <a:srgbClr val="92D050"/>
              </a:solidFill>
            </c:spPr>
          </c:dPt>
          <c:dPt>
            <c:idx val="10"/>
            <c:invertIfNegative val="0"/>
            <c:bubble3D val="0"/>
            <c:spPr>
              <a:solidFill>
                <a:schemeClr val="accent2"/>
              </a:solidFill>
            </c:spPr>
          </c:dPt>
          <c:dPt>
            <c:idx val="13"/>
            <c:invertIfNegative val="0"/>
            <c:bubble3D val="0"/>
            <c:spPr>
              <a:solidFill>
                <a:srgbClr val="92D050"/>
              </a:solidFill>
            </c:spPr>
          </c:dPt>
          <c:dPt>
            <c:idx val="17"/>
            <c:invertIfNegative val="0"/>
            <c:bubble3D val="0"/>
            <c:spPr>
              <a:solidFill>
                <a:srgbClr val="92D050"/>
              </a:solidFill>
            </c:spPr>
          </c:dPt>
          <c:dPt>
            <c:idx val="18"/>
            <c:invertIfNegative val="0"/>
            <c:bubble3D val="0"/>
            <c:spPr>
              <a:solidFill>
                <a:schemeClr val="accent2"/>
              </a:solidFill>
            </c:spPr>
          </c:dPt>
          <c:dPt>
            <c:idx val="24"/>
            <c:invertIfNegative val="0"/>
            <c:bubble3D val="0"/>
            <c:spPr>
              <a:solidFill>
                <a:schemeClr val="tx2"/>
              </a:solidFill>
            </c:spPr>
          </c:dPt>
          <c:dPt>
            <c:idx val="26"/>
            <c:invertIfNegative val="0"/>
            <c:bubble3D val="0"/>
            <c:spPr>
              <a:solidFill>
                <a:schemeClr val="tx2"/>
              </a:solidFill>
            </c:spPr>
          </c:dPt>
          <c:dPt>
            <c:idx val="31"/>
            <c:invertIfNegative val="0"/>
            <c:bubble3D val="0"/>
            <c:spPr>
              <a:solidFill>
                <a:schemeClr val="tx2"/>
              </a:solidFill>
            </c:spPr>
          </c:dPt>
          <c:dPt>
            <c:idx val="35"/>
            <c:invertIfNegative val="0"/>
            <c:bubble3D val="0"/>
            <c:spPr>
              <a:solidFill>
                <a:schemeClr val="tx2"/>
              </a:solidFill>
            </c:spPr>
          </c:dPt>
          <c:dPt>
            <c:idx val="36"/>
            <c:invertIfNegative val="0"/>
            <c:bubble3D val="0"/>
            <c:spPr>
              <a:solidFill>
                <a:schemeClr val="tx2"/>
              </a:solidFill>
            </c:spPr>
          </c:dPt>
          <c:dPt>
            <c:idx val="37"/>
            <c:invertIfNegative val="0"/>
            <c:bubble3D val="0"/>
            <c:spPr>
              <a:solidFill>
                <a:schemeClr val="tx2"/>
              </a:solidFill>
            </c:spPr>
          </c:dPt>
          <c:dPt>
            <c:idx val="41"/>
            <c:invertIfNegative val="0"/>
            <c:bubble3D val="0"/>
            <c:spPr>
              <a:solidFill>
                <a:schemeClr val="tx2"/>
              </a:solidFill>
            </c:spPr>
          </c:dPt>
          <c:dPt>
            <c:idx val="43"/>
            <c:invertIfNegative val="0"/>
            <c:bubble3D val="0"/>
            <c:spPr>
              <a:solidFill>
                <a:schemeClr val="tx2"/>
              </a:solidFill>
            </c:spPr>
          </c:dPt>
          <c:dPt>
            <c:idx val="45"/>
            <c:invertIfNegative val="0"/>
            <c:bubble3D val="0"/>
            <c:spPr>
              <a:solidFill>
                <a:schemeClr val="accent2"/>
              </a:solidFill>
            </c:spPr>
          </c:dPt>
          <c:dPt>
            <c:idx val="54"/>
            <c:invertIfNegative val="0"/>
            <c:bubble3D val="0"/>
            <c:spPr>
              <a:solidFill>
                <a:schemeClr val="tx2"/>
              </a:solidFill>
            </c:spPr>
          </c:dPt>
          <c:dPt>
            <c:idx val="62"/>
            <c:invertIfNegative val="0"/>
            <c:bubble3D val="0"/>
            <c:spPr>
              <a:solidFill>
                <a:schemeClr val="tx2"/>
              </a:solidFill>
            </c:spPr>
          </c:dPt>
          <c:dPt>
            <c:idx val="68"/>
            <c:invertIfNegative val="0"/>
            <c:bubble3D val="0"/>
            <c:spPr>
              <a:solidFill>
                <a:schemeClr val="tx2"/>
              </a:solidFill>
            </c:spPr>
          </c:dPt>
          <c:dLbls>
            <c:dLbl>
              <c:idx val="2"/>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3"/>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10"/>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13"/>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17"/>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18"/>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24"/>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26"/>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31"/>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35"/>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36"/>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37"/>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41"/>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43"/>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45"/>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54"/>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62"/>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dLbl>
              <c:idx val="68"/>
              <c:layout/>
              <c:spPr/>
              <c:txPr>
                <a:bodyPr rot="5400000" vert="horz"/>
                <a:lstStyle/>
                <a:p>
                  <a:pPr>
                    <a:defRPr sz="800"/>
                  </a:pPr>
                  <a:endParaRPr lang="en-US"/>
                </a:p>
              </c:txPr>
              <c:dLblPos val="outEnd"/>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'Overall PISA Worldwide'!$C$6:$C$78</c:f>
              <c:strCache>
                <c:ptCount val="73"/>
                <c:pt idx="0">
                  <c:v>Dominican Rep.</c:v>
                </c:pt>
                <c:pt idx="1">
                  <c:v>Algeria</c:v>
                </c:pt>
                <c:pt idx="2">
                  <c:v>Kosovo</c:v>
                </c:pt>
                <c:pt idx="3">
                  <c:v>Macedonia</c:v>
                </c:pt>
                <c:pt idx="4">
                  <c:v>Tunisia</c:v>
                </c:pt>
                <c:pt idx="5">
                  <c:v>Lebanon</c:v>
                </c:pt>
                <c:pt idx="6">
                  <c:v>Peru</c:v>
                </c:pt>
                <c:pt idx="7">
                  <c:v>Brazil</c:v>
                </c:pt>
                <c:pt idx="8">
                  <c:v>Indonesia</c:v>
                </c:pt>
                <c:pt idx="9">
                  <c:v>Jordan</c:v>
                </c:pt>
                <c:pt idx="10">
                  <c:v>Georgia</c:v>
                </c:pt>
                <c:pt idx="11">
                  <c:v>Qatar</c:v>
                </c:pt>
                <c:pt idx="12">
                  <c:v>Colombia</c:v>
                </c:pt>
                <c:pt idx="13">
                  <c:v>Albania</c:v>
                </c:pt>
                <c:pt idx="14">
                  <c:v>Thailand</c:v>
                </c:pt>
                <c:pt idx="15">
                  <c:v>Mexico</c:v>
                </c:pt>
                <c:pt idx="16">
                  <c:v>Costa Rica</c:v>
                </c:pt>
                <c:pt idx="17">
                  <c:v>Montenegro</c:v>
                </c:pt>
                <c:pt idx="18">
                  <c:v>Moldova</c:v>
                </c:pt>
                <c:pt idx="19">
                  <c:v>Argentina</c:v>
                </c:pt>
                <c:pt idx="20">
                  <c:v>Trinidad &amp; Tobago</c:v>
                </c:pt>
                <c:pt idx="21">
                  <c:v>Turkey</c:v>
                </c:pt>
                <c:pt idx="22">
                  <c:v>Uruguay</c:v>
                </c:pt>
                <c:pt idx="23">
                  <c:v>United Arab Emirates</c:v>
                </c:pt>
                <c:pt idx="24">
                  <c:v>Romania</c:v>
                </c:pt>
                <c:pt idx="25">
                  <c:v>Cyprus</c:v>
                </c:pt>
                <c:pt idx="26">
                  <c:v>Bulgaria</c:v>
                </c:pt>
                <c:pt idx="27">
                  <c:v>Malaysia</c:v>
                </c:pt>
                <c:pt idx="28">
                  <c:v>Chile</c:v>
                </c:pt>
                <c:pt idx="29">
                  <c:v>Kazakhstan</c:v>
                </c:pt>
                <c:pt idx="30">
                  <c:v>Greece</c:v>
                </c:pt>
                <c:pt idx="31">
                  <c:v>Slovak Rep.</c:v>
                </c:pt>
                <c:pt idx="32">
                  <c:v>Malta</c:v>
                </c:pt>
                <c:pt idx="33">
                  <c:v>CABA (Argentina)</c:v>
                </c:pt>
                <c:pt idx="34">
                  <c:v>Israel</c:v>
                </c:pt>
                <c:pt idx="35">
                  <c:v>Hungary</c:v>
                </c:pt>
                <c:pt idx="36">
                  <c:v>Lithuania</c:v>
                </c:pt>
                <c:pt idx="37">
                  <c:v>Croatia</c:v>
                </c:pt>
                <c:pt idx="38">
                  <c:v>Iceland</c:v>
                </c:pt>
                <c:pt idx="39">
                  <c:v>Luxembourg</c:v>
                </c:pt>
                <c:pt idx="40">
                  <c:v>Italy</c:v>
                </c:pt>
                <c:pt idx="41">
                  <c:v>Latvia</c:v>
                </c:pt>
                <c:pt idx="42">
                  <c:v>U.S.</c:v>
                </c:pt>
                <c:pt idx="43">
                  <c:v>Czech Rep.</c:v>
                </c:pt>
                <c:pt idx="44">
                  <c:v>Spain</c:v>
                </c:pt>
                <c:pt idx="45">
                  <c:v>Russia</c:v>
                </c:pt>
                <c:pt idx="46">
                  <c:v>Austria</c:v>
                </c:pt>
                <c:pt idx="47">
                  <c:v>France</c:v>
                </c:pt>
                <c:pt idx="48">
                  <c:v>Sweden</c:v>
                </c:pt>
                <c:pt idx="49">
                  <c:v>Portugal</c:v>
                </c:pt>
                <c:pt idx="50">
                  <c:v>U.K.</c:v>
                </c:pt>
                <c:pt idx="51">
                  <c:v>Vietnam</c:v>
                </c:pt>
                <c:pt idx="52">
                  <c:v>Australia</c:v>
                </c:pt>
                <c:pt idx="53">
                  <c:v>Belgium</c:v>
                </c:pt>
                <c:pt idx="54">
                  <c:v>Poland</c:v>
                </c:pt>
                <c:pt idx="55">
                  <c:v>Denmark</c:v>
                </c:pt>
                <c:pt idx="56">
                  <c:v>Norway</c:v>
                </c:pt>
                <c:pt idx="57">
                  <c:v>New Zealand</c:v>
                </c:pt>
                <c:pt idx="58">
                  <c:v>Switzerland</c:v>
                </c:pt>
                <c:pt idx="59">
                  <c:v>Netherlands</c:v>
                </c:pt>
                <c:pt idx="60">
                  <c:v>Germany</c:v>
                </c:pt>
                <c:pt idx="61">
                  <c:v>Ireland</c:v>
                </c:pt>
                <c:pt idx="62">
                  <c:v>Slovenia</c:v>
                </c:pt>
                <c:pt idx="63">
                  <c:v>B-S-J-G (China)</c:v>
                </c:pt>
                <c:pt idx="64">
                  <c:v>South Korea</c:v>
                </c:pt>
                <c:pt idx="65">
                  <c:v>Finland</c:v>
                </c:pt>
                <c:pt idx="66">
                  <c:v>Canada</c:v>
                </c:pt>
                <c:pt idx="67">
                  <c:v>Chinese Taipei</c:v>
                </c:pt>
                <c:pt idx="68">
                  <c:v>Estonia</c:v>
                </c:pt>
                <c:pt idx="69">
                  <c:v>Macao</c:v>
                </c:pt>
                <c:pt idx="70">
                  <c:v>Japan</c:v>
                </c:pt>
                <c:pt idx="71">
                  <c:v>Hong Kong</c:v>
                </c:pt>
                <c:pt idx="72">
                  <c:v>Singapore</c:v>
                </c:pt>
              </c:strCache>
            </c:strRef>
          </c:cat>
          <c:val>
            <c:numRef>
              <c:f>'Overall PISA Worldwide'!$D$6:$D$78</c:f>
              <c:numCache>
                <c:formatCode>0.0</c:formatCode>
                <c:ptCount val="73"/>
                <c:pt idx="0">
                  <c:v>339.02618291984601</c:v>
                </c:pt>
                <c:pt idx="1">
                  <c:v>361.73685719797368</c:v>
                </c:pt>
                <c:pt idx="2">
                  <c:v>362.36735621357565</c:v>
                </c:pt>
                <c:pt idx="3">
                  <c:v>368.91178827382737</c:v>
                </c:pt>
                <c:pt idx="4">
                  <c:v>371.42562037461198</c:v>
                </c:pt>
                <c:pt idx="5">
                  <c:v>376.42800057333966</c:v>
                </c:pt>
                <c:pt idx="6">
                  <c:v>393.595225237384</c:v>
                </c:pt>
                <c:pt idx="7">
                  <c:v>395.03340625174769</c:v>
                </c:pt>
                <c:pt idx="8">
                  <c:v>395.48961040247895</c:v>
                </c:pt>
                <c:pt idx="9">
                  <c:v>399.01010702764705</c:v>
                </c:pt>
                <c:pt idx="10">
                  <c:v>405.41762948938202</c:v>
                </c:pt>
                <c:pt idx="11">
                  <c:v>407.29969865778895</c:v>
                </c:pt>
                <c:pt idx="12">
                  <c:v>410.09258514759296</c:v>
                </c:pt>
                <c:pt idx="13">
                  <c:v>415.21358796071195</c:v>
                </c:pt>
                <c:pt idx="14">
                  <c:v>415.31041374553337</c:v>
                </c:pt>
                <c:pt idx="15">
                  <c:v>415.66994658956537</c:v>
                </c:pt>
                <c:pt idx="16">
                  <c:v>415.78298472350406</c:v>
                </c:pt>
                <c:pt idx="17">
                  <c:v>418.71075016612764</c:v>
                </c:pt>
                <c:pt idx="18">
                  <c:v>421.29686313719003</c:v>
                </c:pt>
                <c:pt idx="19">
                  <c:v>422.18756508039297</c:v>
                </c:pt>
                <c:pt idx="20">
                  <c:v>423.03570116236568</c:v>
                </c:pt>
                <c:pt idx="21">
                  <c:v>424.75952697030169</c:v>
                </c:pt>
                <c:pt idx="22">
                  <c:v>429.97565689952336</c:v>
                </c:pt>
                <c:pt idx="23">
                  <c:v>432.58539248013835</c:v>
                </c:pt>
                <c:pt idx="24">
                  <c:v>437.48525836404406</c:v>
                </c:pt>
                <c:pt idx="25">
                  <c:v>437.51224078784895</c:v>
                </c:pt>
                <c:pt idx="26">
                  <c:v>439.55980337010533</c:v>
                </c:pt>
                <c:pt idx="27">
                  <c:v>439.87849814621296</c:v>
                </c:pt>
                <c:pt idx="28">
                  <c:v>442.73276679046631</c:v>
                </c:pt>
                <c:pt idx="29">
                  <c:v>447.81353019885836</c:v>
                </c:pt>
                <c:pt idx="30">
                  <c:v>458.4994017341287</c:v>
                </c:pt>
                <c:pt idx="31">
                  <c:v>462.8397659977893</c:v>
                </c:pt>
                <c:pt idx="32">
                  <c:v>463.36430029981466</c:v>
                </c:pt>
                <c:pt idx="33">
                  <c:v>468.93816593600167</c:v>
                </c:pt>
                <c:pt idx="34">
                  <c:v>471.72763630480932</c:v>
                </c:pt>
                <c:pt idx="35">
                  <c:v>474.3672170400734</c:v>
                </c:pt>
                <c:pt idx="36">
                  <c:v>475.39962684398569</c:v>
                </c:pt>
                <c:pt idx="37">
                  <c:v>475.431487404743</c:v>
                </c:pt>
                <c:pt idx="38">
                  <c:v>480.92960385542762</c:v>
                </c:pt>
                <c:pt idx="39">
                  <c:v>483.33870302097398</c:v>
                </c:pt>
                <c:pt idx="40">
                  <c:v>485.01116310938664</c:v>
                </c:pt>
                <c:pt idx="41">
                  <c:v>486.76272953493827</c:v>
                </c:pt>
                <c:pt idx="42">
                  <c:v>487.60200777716472</c:v>
                </c:pt>
                <c:pt idx="43">
                  <c:v>490.80187587264663</c:v>
                </c:pt>
                <c:pt idx="44">
                  <c:v>491.40192958188101</c:v>
                </c:pt>
                <c:pt idx="45">
                  <c:v>491.77296790991403</c:v>
                </c:pt>
                <c:pt idx="46">
                  <c:v>492.21511915585165</c:v>
                </c:pt>
                <c:pt idx="47">
                  <c:v>495.73471468943006</c:v>
                </c:pt>
                <c:pt idx="48">
                  <c:v>495.83202831774565</c:v>
                </c:pt>
                <c:pt idx="49">
                  <c:v>496.95197857380396</c:v>
                </c:pt>
                <c:pt idx="50">
                  <c:v>499.8906549177247</c:v>
                </c:pt>
                <c:pt idx="51">
                  <c:v>501.97886497115132</c:v>
                </c:pt>
                <c:pt idx="52">
                  <c:v>502.26354843121499</c:v>
                </c:pt>
                <c:pt idx="53">
                  <c:v>502.50275508162002</c:v>
                </c:pt>
                <c:pt idx="54">
                  <c:v>503.86721786970469</c:v>
                </c:pt>
                <c:pt idx="55">
                  <c:v>504.27970097157231</c:v>
                </c:pt>
                <c:pt idx="56">
                  <c:v>504.46736562268205</c:v>
                </c:pt>
                <c:pt idx="57">
                  <c:v>505.93249374950801</c:v>
                </c:pt>
                <c:pt idx="58">
                  <c:v>506.31820643337869</c:v>
                </c:pt>
                <c:pt idx="59">
                  <c:v>507.92888236501562</c:v>
                </c:pt>
                <c:pt idx="60">
                  <c:v>508.07202275234471</c:v>
                </c:pt>
                <c:pt idx="61">
                  <c:v>509.03731805260139</c:v>
                </c:pt>
                <c:pt idx="62">
                  <c:v>509.33303042947767</c:v>
                </c:pt>
                <c:pt idx="63">
                  <c:v>514.33887547174834</c:v>
                </c:pt>
                <c:pt idx="64">
                  <c:v>519.11761252705571</c:v>
                </c:pt>
                <c:pt idx="65">
                  <c:v>522.72091963573928</c:v>
                </c:pt>
                <c:pt idx="66">
                  <c:v>523.33997252404765</c:v>
                </c:pt>
                <c:pt idx="67">
                  <c:v>523.92267101130835</c:v>
                </c:pt>
                <c:pt idx="68">
                  <c:v>524.28857646208132</c:v>
                </c:pt>
                <c:pt idx="69">
                  <c:v>527.01596480699493</c:v>
                </c:pt>
                <c:pt idx="70">
                  <c:v>528.93103439270124</c:v>
                </c:pt>
                <c:pt idx="71">
                  <c:v>532.62794572268706</c:v>
                </c:pt>
                <c:pt idx="72">
                  <c:v>551.62150392624028</c:v>
                </c:pt>
              </c:numCache>
            </c:numRef>
          </c:val>
        </c:ser>
        <c:dLbls>
          <c:showLegendKey val="0"/>
          <c:showVal val="0"/>
          <c:showCatName val="0"/>
          <c:showSerName val="0"/>
          <c:showPercent val="0"/>
          <c:showBubbleSize val="0"/>
        </c:dLbls>
        <c:gapWidth val="150"/>
        <c:axId val="1500634384"/>
        <c:axId val="1501153952"/>
      </c:barChart>
      <c:catAx>
        <c:axId val="1500634384"/>
        <c:scaling>
          <c:orientation val="minMax"/>
        </c:scaling>
        <c:delete val="0"/>
        <c:axPos val="b"/>
        <c:numFmt formatCode="General" sourceLinked="0"/>
        <c:majorTickMark val="out"/>
        <c:minorTickMark val="none"/>
        <c:tickLblPos val="nextTo"/>
        <c:spPr>
          <a:ln>
            <a:solidFill>
              <a:sysClr val="windowText" lastClr="000000"/>
            </a:solidFill>
          </a:ln>
        </c:spPr>
        <c:txPr>
          <a:bodyPr/>
          <a:lstStyle/>
          <a:p>
            <a:pPr>
              <a:defRPr sz="700"/>
            </a:pPr>
            <a:endParaRPr lang="en-US"/>
          </a:p>
        </c:txPr>
        <c:crossAx val="1501153952"/>
        <c:crosses val="autoZero"/>
        <c:auto val="1"/>
        <c:lblAlgn val="ctr"/>
        <c:lblOffset val="100"/>
        <c:noMultiLvlLbl val="0"/>
      </c:catAx>
      <c:valAx>
        <c:axId val="1501153952"/>
        <c:scaling>
          <c:orientation val="minMax"/>
          <c:max val="600"/>
          <c:min val="300"/>
        </c:scaling>
        <c:delete val="0"/>
        <c:axPos val="l"/>
        <c:title>
          <c:tx>
            <c:rich>
              <a:bodyPr rot="-5400000" vert="horz"/>
              <a:lstStyle/>
              <a:p>
                <a:pPr>
                  <a:defRPr/>
                </a:pPr>
                <a:r>
                  <a:rPr lang="en-US"/>
                  <a:t>Score (The Higher, the Better Performance)</a:t>
                </a:r>
              </a:p>
            </c:rich>
          </c:tx>
          <c:layout>
            <c:manualLayout>
              <c:xMode val="edge"/>
              <c:yMode val="edge"/>
              <c:x val="8.5034013605442185E-3"/>
              <c:y val="0.2865923009623797"/>
            </c:manualLayout>
          </c:layout>
          <c:overlay val="0"/>
        </c:title>
        <c:numFmt formatCode="0" sourceLinked="0"/>
        <c:majorTickMark val="out"/>
        <c:minorTickMark val="none"/>
        <c:tickLblPos val="nextTo"/>
        <c:spPr>
          <a:ln>
            <a:solidFill>
              <a:sysClr val="windowText" lastClr="000000"/>
            </a:solidFill>
          </a:ln>
        </c:spPr>
        <c:txPr>
          <a:bodyPr/>
          <a:lstStyle/>
          <a:p>
            <a:pPr>
              <a:defRPr b="1"/>
            </a:pPr>
            <a:endParaRPr lang="en-US"/>
          </a:p>
        </c:txPr>
        <c:crossAx val="1500634384"/>
        <c:crosses val="autoZero"/>
        <c:crossBetween val="between"/>
      </c:valAx>
    </c:plotArea>
    <c:plotVisOnly val="1"/>
    <c:dispBlanksAs val="gap"/>
    <c:showDLblsOverMax val="0"/>
  </c:chart>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 of Students</a:t>
            </a:r>
            <a:r>
              <a:rPr lang="en-US" sz="1600" baseline="0"/>
              <a:t> </a:t>
            </a:r>
            <a:r>
              <a:rPr lang="en-US" sz="1600"/>
              <a:t>who were Low Achievers in Science,</a:t>
            </a:r>
            <a:r>
              <a:rPr lang="en-US" sz="1600" baseline="0"/>
              <a:t> Math, &amp; Reading </a:t>
            </a:r>
          </a:p>
          <a:p>
            <a:pPr>
              <a:defRPr/>
            </a:pPr>
            <a:r>
              <a:rPr lang="en-US" sz="1600" baseline="0"/>
              <a:t>(B</a:t>
            </a:r>
            <a:r>
              <a:rPr lang="en-US" sz="1600"/>
              <a:t>elow Level 2) </a:t>
            </a:r>
          </a:p>
        </c:rich>
      </c:tx>
      <c:layout/>
      <c:overlay val="0"/>
    </c:title>
    <c:autoTitleDeleted val="0"/>
    <c:plotArea>
      <c:layout>
        <c:manualLayout>
          <c:layoutTarget val="inner"/>
          <c:xMode val="edge"/>
          <c:yMode val="edge"/>
          <c:x val="9.2477791184116753E-2"/>
          <c:y val="0.10530938017145636"/>
          <c:w val="0.88469612720841095"/>
          <c:h val="0.82141931763269815"/>
        </c:manualLayout>
      </c:layout>
      <c:barChart>
        <c:barDir val="bar"/>
        <c:grouping val="clustered"/>
        <c:varyColors val="0"/>
        <c:ser>
          <c:idx val="0"/>
          <c:order val="0"/>
          <c:tx>
            <c:strRef>
              <c:f>Sheet1!$M$4</c:f>
              <c:strCache>
                <c:ptCount val="1"/>
                <c:pt idx="0">
                  <c:v>% of student respondents who were low achievers in all three subjects (below Level 2) </c:v>
                </c:pt>
              </c:strCache>
            </c:strRef>
          </c:tx>
          <c:spPr>
            <a:solidFill>
              <a:schemeClr val="accent2">
                <a:lumMod val="20000"/>
                <a:lumOff val="80000"/>
              </a:schemeClr>
            </a:solidFill>
          </c:spPr>
          <c:invertIfNegative val="0"/>
          <c:dPt>
            <c:idx val="2"/>
            <c:invertIfNegative val="0"/>
            <c:bubble3D val="0"/>
            <c:spPr>
              <a:solidFill>
                <a:schemeClr val="accent2"/>
              </a:solidFill>
            </c:spPr>
          </c:dPt>
          <c:dPt>
            <c:idx val="4"/>
            <c:invertIfNegative val="0"/>
            <c:bubble3D val="0"/>
            <c:spPr>
              <a:solidFill>
                <a:schemeClr val="accent2"/>
              </a:solidFill>
            </c:spPr>
          </c:dPt>
          <c:dPt>
            <c:idx val="11"/>
            <c:invertIfNegative val="0"/>
            <c:bubble3D val="0"/>
            <c:spPr>
              <a:solidFill>
                <a:schemeClr val="accent2"/>
              </a:solidFill>
            </c:spPr>
          </c:dPt>
          <c:dPt>
            <c:idx val="16"/>
            <c:invertIfNegative val="0"/>
            <c:bubble3D val="0"/>
            <c:spPr>
              <a:solidFill>
                <a:srgbClr val="C00000"/>
              </a:solidFill>
            </c:spPr>
          </c:dPt>
          <c:dPt>
            <c:idx val="20"/>
            <c:invertIfNegative val="0"/>
            <c:bubble3D val="0"/>
            <c:spPr>
              <a:solidFill>
                <a:schemeClr val="accent2"/>
              </a:solidFill>
            </c:spPr>
          </c:dPt>
          <c:dPt>
            <c:idx val="22"/>
            <c:invertIfNegative val="0"/>
            <c:bubble3D val="0"/>
            <c:spPr>
              <a:solidFill>
                <a:schemeClr val="accent2"/>
              </a:solidFill>
            </c:spPr>
          </c:dPt>
          <c:dPt>
            <c:idx val="23"/>
            <c:invertIfNegative val="0"/>
            <c:bubble3D val="0"/>
            <c:spPr>
              <a:solidFill>
                <a:srgbClr val="C00000"/>
              </a:solidFill>
            </c:spPr>
          </c:dPt>
          <c:dPt>
            <c:idx val="25"/>
            <c:invertIfNegative val="0"/>
            <c:bubble3D val="0"/>
            <c:spPr>
              <a:solidFill>
                <a:srgbClr val="C00000"/>
              </a:solidFill>
            </c:spPr>
          </c:dPt>
          <c:dPt>
            <c:idx val="30"/>
            <c:invertIfNegative val="0"/>
            <c:bubble3D val="0"/>
            <c:spPr>
              <a:solidFill>
                <a:srgbClr val="C00000"/>
              </a:solidFill>
            </c:spPr>
          </c:dPt>
          <c:dPt>
            <c:idx val="33"/>
            <c:invertIfNegative val="0"/>
            <c:bubble3D val="0"/>
            <c:spPr>
              <a:solidFill>
                <a:srgbClr val="C00000"/>
              </a:solidFill>
            </c:spPr>
          </c:dPt>
          <c:dPt>
            <c:idx val="35"/>
            <c:invertIfNegative val="0"/>
            <c:bubble3D val="0"/>
            <c:spPr>
              <a:solidFill>
                <a:srgbClr val="C00000"/>
              </a:solidFill>
            </c:spPr>
          </c:dPt>
          <c:dPt>
            <c:idx val="36"/>
            <c:invertIfNegative val="0"/>
            <c:bubble3D val="0"/>
            <c:spPr>
              <a:solidFill>
                <a:srgbClr val="C00000"/>
              </a:solidFill>
            </c:spPr>
          </c:dPt>
          <c:dPt>
            <c:idx val="37"/>
            <c:invertIfNegative val="0"/>
            <c:bubble3D val="0"/>
            <c:spPr>
              <a:solidFill>
                <a:srgbClr val="00B050"/>
              </a:solidFill>
            </c:spPr>
          </c:dPt>
          <c:dPt>
            <c:idx val="48"/>
            <c:invertIfNegative val="0"/>
            <c:bubble3D val="0"/>
            <c:spPr>
              <a:solidFill>
                <a:srgbClr val="C00000"/>
              </a:solidFill>
            </c:spPr>
          </c:dPt>
          <c:dPt>
            <c:idx val="54"/>
            <c:invertIfNegative val="0"/>
            <c:bubble3D val="0"/>
            <c:spPr>
              <a:solidFill>
                <a:srgbClr val="C00000"/>
              </a:solidFill>
            </c:spPr>
          </c:dPt>
          <c:dPt>
            <c:idx val="56"/>
            <c:invertIfNegative val="0"/>
            <c:bubble3D val="0"/>
            <c:spPr>
              <a:solidFill>
                <a:srgbClr val="C00000"/>
              </a:solidFill>
            </c:spPr>
          </c:dPt>
          <c:dPt>
            <c:idx val="57"/>
            <c:invertIfNegative val="0"/>
            <c:bubble3D val="0"/>
            <c:spPr>
              <a:solidFill>
                <a:srgbClr val="C00000"/>
              </a:solidFill>
            </c:spPr>
          </c:dPt>
          <c:dPt>
            <c:idx val="65"/>
            <c:invertIfNegative val="0"/>
            <c:bubble3D val="0"/>
            <c:spPr>
              <a:solidFill>
                <a:srgbClr val="C00000"/>
              </a:solidFill>
            </c:spPr>
          </c:dPt>
          <c:cat>
            <c:strRef>
              <c:f>Sheet1!$K$6:$K$74</c:f>
              <c:strCache>
                <c:ptCount val="69"/>
                <c:pt idx="0">
                  <c:v>Dominican Rep.</c:v>
                </c:pt>
                <c:pt idx="1">
                  <c:v>Algeria</c:v>
                </c:pt>
                <c:pt idx="2">
                  <c:v>Kosovo</c:v>
                </c:pt>
                <c:pt idx="3">
                  <c:v>Tunisia</c:v>
                </c:pt>
                <c:pt idx="4">
                  <c:v>Macedonia</c:v>
                </c:pt>
                <c:pt idx="5">
                  <c:v>Lebanon</c:v>
                </c:pt>
                <c:pt idx="6">
                  <c:v>Peru</c:v>
                </c:pt>
                <c:pt idx="7">
                  <c:v>Brazil</c:v>
                </c:pt>
                <c:pt idx="8">
                  <c:v>Indonesia</c:v>
                </c:pt>
                <c:pt idx="9">
                  <c:v>Qatar</c:v>
                </c:pt>
                <c:pt idx="10">
                  <c:v>Colombia</c:v>
                </c:pt>
                <c:pt idx="11">
                  <c:v>Georgia</c:v>
                </c:pt>
                <c:pt idx="12">
                  <c:v>Thailand</c:v>
                </c:pt>
                <c:pt idx="13">
                  <c:v>Jordan</c:v>
                </c:pt>
                <c:pt idx="14">
                  <c:v>Mexico</c:v>
                </c:pt>
                <c:pt idx="15">
                  <c:v>Costa Rica</c:v>
                </c:pt>
                <c:pt idx="16">
                  <c:v>Montenegro</c:v>
                </c:pt>
                <c:pt idx="17">
                  <c:v>Trinidad and Tobago</c:v>
                </c:pt>
                <c:pt idx="18">
                  <c:v>UAE</c:v>
                </c:pt>
                <c:pt idx="19">
                  <c:v>Turkey</c:v>
                </c:pt>
                <c:pt idx="20">
                  <c:v>Albania</c:v>
                </c:pt>
                <c:pt idx="21">
                  <c:v>Uruguay</c:v>
                </c:pt>
                <c:pt idx="22">
                  <c:v>Moldova</c:v>
                </c:pt>
                <c:pt idx="23">
                  <c:v>Bulgaria</c:v>
                </c:pt>
                <c:pt idx="24">
                  <c:v>Cyprus</c:v>
                </c:pt>
                <c:pt idx="25">
                  <c:v>Romania</c:v>
                </c:pt>
                <c:pt idx="26">
                  <c:v>Chile</c:v>
                </c:pt>
                <c:pt idx="27">
                  <c:v>Malta</c:v>
                </c:pt>
                <c:pt idx="28">
                  <c:v>Greece</c:v>
                </c:pt>
                <c:pt idx="29">
                  <c:v>Israel</c:v>
                </c:pt>
                <c:pt idx="30">
                  <c:v>Slovakia</c:v>
                </c:pt>
                <c:pt idx="31">
                  <c:v>Hungary</c:v>
                </c:pt>
                <c:pt idx="32">
                  <c:v>Luxembourg</c:v>
                </c:pt>
                <c:pt idx="33">
                  <c:v>Lithuania</c:v>
                </c:pt>
                <c:pt idx="34">
                  <c:v>France</c:v>
                </c:pt>
                <c:pt idx="35">
                  <c:v>Croatia</c:v>
                </c:pt>
                <c:pt idx="36">
                  <c:v>Czech Rep.</c:v>
                </c:pt>
                <c:pt idx="37">
                  <c:v>U.S.</c:v>
                </c:pt>
                <c:pt idx="38">
                  <c:v>Austria</c:v>
                </c:pt>
                <c:pt idx="39">
                  <c:v>Iceland</c:v>
                </c:pt>
                <c:pt idx="40">
                  <c:v>Belgium</c:v>
                </c:pt>
                <c:pt idx="41">
                  <c:v>Italy</c:v>
                </c:pt>
                <c:pt idx="42">
                  <c:v>Sweden</c:v>
                </c:pt>
                <c:pt idx="43">
                  <c:v>Australia</c:v>
                </c:pt>
                <c:pt idx="44">
                  <c:v>Netherlands</c:v>
                </c:pt>
                <c:pt idx="45">
                  <c:v>B-S-J-G (China)</c:v>
                </c:pt>
                <c:pt idx="46">
                  <c:v>Portugal</c:v>
                </c:pt>
                <c:pt idx="47">
                  <c:v>New Zealand</c:v>
                </c:pt>
                <c:pt idx="48">
                  <c:v>Latvia</c:v>
                </c:pt>
                <c:pt idx="49">
                  <c:v>Spain</c:v>
                </c:pt>
                <c:pt idx="50">
                  <c:v>U.K.</c:v>
                </c:pt>
                <c:pt idx="51">
                  <c:v>Switzerland</c:v>
                </c:pt>
                <c:pt idx="52">
                  <c:v>Germany</c:v>
                </c:pt>
                <c:pt idx="53">
                  <c:v>Norway</c:v>
                </c:pt>
                <c:pt idx="54">
                  <c:v>Poland</c:v>
                </c:pt>
                <c:pt idx="55">
                  <c:v>Chinese Taipei</c:v>
                </c:pt>
                <c:pt idx="56">
                  <c:v>Slovenia</c:v>
                </c:pt>
                <c:pt idx="57">
                  <c:v>Russia</c:v>
                </c:pt>
                <c:pt idx="58">
                  <c:v>Korea</c:v>
                </c:pt>
                <c:pt idx="59">
                  <c:v>Denmark</c:v>
                </c:pt>
                <c:pt idx="60">
                  <c:v>Ireland</c:v>
                </c:pt>
                <c:pt idx="61">
                  <c:v>Finland</c:v>
                </c:pt>
                <c:pt idx="62">
                  <c:v>Canada</c:v>
                </c:pt>
                <c:pt idx="63">
                  <c:v>Japan</c:v>
                </c:pt>
                <c:pt idx="64">
                  <c:v>Singapore</c:v>
                </c:pt>
                <c:pt idx="65">
                  <c:v>Estonia</c:v>
                </c:pt>
                <c:pt idx="66">
                  <c:v>Vietnam</c:v>
                </c:pt>
                <c:pt idx="67">
                  <c:v>Hong Kong</c:v>
                </c:pt>
                <c:pt idx="68">
                  <c:v>Macao</c:v>
                </c:pt>
              </c:strCache>
            </c:strRef>
          </c:cat>
          <c:val>
            <c:numRef>
              <c:f>Sheet1!$M$6:$M$74</c:f>
              <c:numCache>
                <c:formatCode>General</c:formatCode>
                <c:ptCount val="69"/>
                <c:pt idx="0">
                  <c:v>70.7</c:v>
                </c:pt>
                <c:pt idx="1">
                  <c:v>61.1</c:v>
                </c:pt>
                <c:pt idx="2">
                  <c:v>60.4</c:v>
                </c:pt>
                <c:pt idx="3">
                  <c:v>57.3</c:v>
                </c:pt>
                <c:pt idx="4">
                  <c:v>52.2</c:v>
                </c:pt>
                <c:pt idx="5">
                  <c:v>50.7</c:v>
                </c:pt>
                <c:pt idx="6">
                  <c:v>46.7</c:v>
                </c:pt>
                <c:pt idx="7">
                  <c:v>44.1</c:v>
                </c:pt>
                <c:pt idx="8">
                  <c:v>42.3</c:v>
                </c:pt>
                <c:pt idx="9">
                  <c:v>42</c:v>
                </c:pt>
                <c:pt idx="10">
                  <c:v>38.200000000000003</c:v>
                </c:pt>
                <c:pt idx="11">
                  <c:v>36.299999999999997</c:v>
                </c:pt>
                <c:pt idx="12">
                  <c:v>35.799999999999997</c:v>
                </c:pt>
                <c:pt idx="13">
                  <c:v>35.700000000000003</c:v>
                </c:pt>
                <c:pt idx="14">
                  <c:v>33.799999999999997</c:v>
                </c:pt>
                <c:pt idx="15">
                  <c:v>33</c:v>
                </c:pt>
                <c:pt idx="16">
                  <c:v>33</c:v>
                </c:pt>
                <c:pt idx="17">
                  <c:v>32.9</c:v>
                </c:pt>
                <c:pt idx="18">
                  <c:v>31.3</c:v>
                </c:pt>
                <c:pt idx="19">
                  <c:v>31.2</c:v>
                </c:pt>
                <c:pt idx="20">
                  <c:v>31.1</c:v>
                </c:pt>
                <c:pt idx="21">
                  <c:v>30.8</c:v>
                </c:pt>
                <c:pt idx="22">
                  <c:v>30.1</c:v>
                </c:pt>
                <c:pt idx="23">
                  <c:v>29.6</c:v>
                </c:pt>
                <c:pt idx="24">
                  <c:v>26.1</c:v>
                </c:pt>
                <c:pt idx="25">
                  <c:v>24.3</c:v>
                </c:pt>
                <c:pt idx="26">
                  <c:v>23.3</c:v>
                </c:pt>
                <c:pt idx="27">
                  <c:v>21.9</c:v>
                </c:pt>
                <c:pt idx="28">
                  <c:v>20.7</c:v>
                </c:pt>
                <c:pt idx="29">
                  <c:v>20.2</c:v>
                </c:pt>
                <c:pt idx="30">
                  <c:v>20.100000000000001</c:v>
                </c:pt>
                <c:pt idx="31">
                  <c:v>18.5</c:v>
                </c:pt>
                <c:pt idx="32">
                  <c:v>17</c:v>
                </c:pt>
                <c:pt idx="33">
                  <c:v>15.3</c:v>
                </c:pt>
                <c:pt idx="34">
                  <c:v>14.8</c:v>
                </c:pt>
                <c:pt idx="35">
                  <c:v>14.5</c:v>
                </c:pt>
                <c:pt idx="36">
                  <c:v>13.7</c:v>
                </c:pt>
                <c:pt idx="37">
                  <c:v>13.6</c:v>
                </c:pt>
                <c:pt idx="38">
                  <c:v>13.5</c:v>
                </c:pt>
                <c:pt idx="39">
                  <c:v>13.2</c:v>
                </c:pt>
                <c:pt idx="40">
                  <c:v>12.7</c:v>
                </c:pt>
                <c:pt idx="41">
                  <c:v>12.2</c:v>
                </c:pt>
                <c:pt idx="42">
                  <c:v>11.4</c:v>
                </c:pt>
                <c:pt idx="43">
                  <c:v>11.1</c:v>
                </c:pt>
                <c:pt idx="44">
                  <c:v>10.9</c:v>
                </c:pt>
                <c:pt idx="45">
                  <c:v>10.9</c:v>
                </c:pt>
                <c:pt idx="46">
                  <c:v>10.7</c:v>
                </c:pt>
                <c:pt idx="47">
                  <c:v>10.6</c:v>
                </c:pt>
                <c:pt idx="48">
                  <c:v>10.5</c:v>
                </c:pt>
                <c:pt idx="49">
                  <c:v>10.3</c:v>
                </c:pt>
                <c:pt idx="50">
                  <c:v>10.1</c:v>
                </c:pt>
                <c:pt idx="51">
                  <c:v>10.1</c:v>
                </c:pt>
                <c:pt idx="52">
                  <c:v>9.8000000000000007</c:v>
                </c:pt>
                <c:pt idx="53">
                  <c:v>8.9</c:v>
                </c:pt>
                <c:pt idx="54">
                  <c:v>8.3000000000000007</c:v>
                </c:pt>
                <c:pt idx="55">
                  <c:v>8.3000000000000007</c:v>
                </c:pt>
                <c:pt idx="56">
                  <c:v>8.1999999999999993</c:v>
                </c:pt>
                <c:pt idx="57">
                  <c:v>7.7</c:v>
                </c:pt>
                <c:pt idx="58">
                  <c:v>7.7</c:v>
                </c:pt>
                <c:pt idx="59">
                  <c:v>7.5</c:v>
                </c:pt>
                <c:pt idx="60">
                  <c:v>6.8</c:v>
                </c:pt>
                <c:pt idx="61">
                  <c:v>6.3</c:v>
                </c:pt>
                <c:pt idx="62">
                  <c:v>5.9</c:v>
                </c:pt>
                <c:pt idx="63">
                  <c:v>5.6</c:v>
                </c:pt>
                <c:pt idx="64">
                  <c:v>4.8</c:v>
                </c:pt>
                <c:pt idx="65">
                  <c:v>4.7</c:v>
                </c:pt>
                <c:pt idx="66">
                  <c:v>4.5</c:v>
                </c:pt>
                <c:pt idx="67">
                  <c:v>4.5</c:v>
                </c:pt>
                <c:pt idx="68">
                  <c:v>3.5</c:v>
                </c:pt>
              </c:numCache>
            </c:numRef>
          </c:val>
        </c:ser>
        <c:dLbls>
          <c:showLegendKey val="0"/>
          <c:showVal val="0"/>
          <c:showCatName val="0"/>
          <c:showSerName val="0"/>
          <c:showPercent val="0"/>
          <c:showBubbleSize val="0"/>
        </c:dLbls>
        <c:gapWidth val="150"/>
        <c:axId val="1501154496"/>
        <c:axId val="1501153408"/>
      </c:barChart>
      <c:catAx>
        <c:axId val="1501154496"/>
        <c:scaling>
          <c:orientation val="minMax"/>
        </c:scaling>
        <c:delete val="0"/>
        <c:axPos val="l"/>
        <c:numFmt formatCode="General" sourceLinked="1"/>
        <c:majorTickMark val="out"/>
        <c:minorTickMark val="none"/>
        <c:tickLblPos val="nextTo"/>
        <c:spPr>
          <a:ln>
            <a:solidFill>
              <a:sysClr val="windowText" lastClr="000000"/>
            </a:solidFill>
          </a:ln>
        </c:spPr>
        <c:txPr>
          <a:bodyPr/>
          <a:lstStyle/>
          <a:p>
            <a:pPr>
              <a:defRPr sz="800"/>
            </a:pPr>
            <a:endParaRPr lang="en-US"/>
          </a:p>
        </c:txPr>
        <c:crossAx val="1501153408"/>
        <c:crosses val="autoZero"/>
        <c:auto val="1"/>
        <c:lblAlgn val="ctr"/>
        <c:lblOffset val="100"/>
        <c:noMultiLvlLbl val="0"/>
      </c:catAx>
      <c:valAx>
        <c:axId val="1501153408"/>
        <c:scaling>
          <c:orientation val="minMax"/>
        </c:scaling>
        <c:delete val="0"/>
        <c:axPos val="b"/>
        <c:majorGridlines>
          <c:spPr>
            <a:ln>
              <a:solidFill>
                <a:schemeClr val="bg1">
                  <a:lumMod val="50000"/>
                  <a:alpha val="35000"/>
                </a:schemeClr>
              </a:solidFill>
            </a:ln>
          </c:spPr>
        </c:majorGridlines>
        <c:title>
          <c:tx>
            <c:rich>
              <a:bodyPr/>
              <a:lstStyle/>
              <a:p>
                <a:pPr>
                  <a:defRPr/>
                </a:pPr>
                <a:r>
                  <a:rPr lang="en-US" dirty="0" smtClean="0"/>
                  <a:t>%</a:t>
                </a:r>
                <a:r>
                  <a:rPr lang="en-US" baseline="0" dirty="0" smtClean="0"/>
                  <a:t> of Student Respondents</a:t>
                </a:r>
                <a:endParaRPr lang="en-US" dirty="0"/>
              </a:p>
            </c:rich>
          </c:tx>
          <c:layout>
            <c:manualLayout>
              <c:xMode val="edge"/>
              <c:yMode val="edge"/>
              <c:x val="0.47110594691179242"/>
              <c:y val="0.96736173519067303"/>
            </c:manualLayout>
          </c:layout>
          <c:overlay val="0"/>
        </c:title>
        <c:numFmt formatCode="General" sourceLinked="1"/>
        <c:majorTickMark val="out"/>
        <c:minorTickMark val="none"/>
        <c:tickLblPos val="nextTo"/>
        <c:spPr>
          <a:ln>
            <a:solidFill>
              <a:sysClr val="windowText" lastClr="000000"/>
            </a:solidFill>
          </a:ln>
        </c:spPr>
        <c:txPr>
          <a:bodyPr/>
          <a:lstStyle/>
          <a:p>
            <a:pPr>
              <a:defRPr b="1"/>
            </a:pPr>
            <a:endParaRPr lang="en-US"/>
          </a:p>
        </c:txPr>
        <c:crossAx val="1501154496"/>
        <c:crosses val="autoZero"/>
        <c:crossBetween val="between"/>
      </c:valAx>
      <c:spPr>
        <a:noFill/>
        <a:ln w="25400">
          <a:noFill/>
        </a:ln>
      </c:spPr>
    </c:plotArea>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Sheet1!$CM$37:$CM$74</c:f>
              <c:strCache>
                <c:ptCount val="38"/>
                <c:pt idx="0">
                  <c:v>Lesotho</c:v>
                </c:pt>
                <c:pt idx="1">
                  <c:v>Sierra Leone</c:v>
                </c:pt>
                <c:pt idx="2">
                  <c:v>Montenegro</c:v>
                </c:pt>
                <c:pt idx="3">
                  <c:v>Iceland</c:v>
                </c:pt>
                <c:pt idx="4">
                  <c:v>Moldova</c:v>
                </c:pt>
                <c:pt idx="5">
                  <c:v>Benin</c:v>
                </c:pt>
                <c:pt idx="6">
                  <c:v>Tajikistan</c:v>
                </c:pt>
                <c:pt idx="7">
                  <c:v>Kyrgyz R.</c:v>
                </c:pt>
                <c:pt idx="8">
                  <c:v>Armenia</c:v>
                </c:pt>
                <c:pt idx="9">
                  <c:v>Mali</c:v>
                </c:pt>
                <c:pt idx="10">
                  <c:v>Macedonia</c:v>
                </c:pt>
                <c:pt idx="11">
                  <c:v>Albania</c:v>
                </c:pt>
                <c:pt idx="12">
                  <c:v>Georgia</c:v>
                </c:pt>
                <c:pt idx="13">
                  <c:v>Estonia</c:v>
                </c:pt>
                <c:pt idx="14">
                  <c:v>Bosnia-Herzegovina</c:v>
                </c:pt>
                <c:pt idx="15">
                  <c:v>Latvia</c:v>
                </c:pt>
                <c:pt idx="16">
                  <c:v>Slovenia</c:v>
                </c:pt>
                <c:pt idx="17">
                  <c:v>Croatia</c:v>
                </c:pt>
                <c:pt idx="18">
                  <c:v>Lithuania</c:v>
                </c:pt>
                <c:pt idx="19">
                  <c:v>Serbia</c:v>
                </c:pt>
                <c:pt idx="20">
                  <c:v>Bulgaria</c:v>
                </c:pt>
                <c:pt idx="21">
                  <c:v>Azerbaijan</c:v>
                </c:pt>
                <c:pt idx="22">
                  <c:v>Slovakia</c:v>
                </c:pt>
                <c:pt idx="23">
                  <c:v>Hungary</c:v>
                </c:pt>
                <c:pt idx="24">
                  <c:v>Portugal</c:v>
                </c:pt>
                <c:pt idx="25">
                  <c:v>Ukraine</c:v>
                </c:pt>
                <c:pt idx="26">
                  <c:v>Czech Rep.</c:v>
                </c:pt>
                <c:pt idx="27">
                  <c:v>Kazakhstan</c:v>
                </c:pt>
                <c:pt idx="28">
                  <c:v>Romania</c:v>
                </c:pt>
                <c:pt idx="29">
                  <c:v>Singapore</c:v>
                </c:pt>
                <c:pt idx="30">
                  <c:v>Hong Kong</c:v>
                </c:pt>
                <c:pt idx="31">
                  <c:v>Netherlands</c:v>
                </c:pt>
                <c:pt idx="32">
                  <c:v>Poland</c:v>
                </c:pt>
                <c:pt idx="33">
                  <c:v>France</c:v>
                </c:pt>
                <c:pt idx="34">
                  <c:v>Russia</c:v>
                </c:pt>
                <c:pt idx="35">
                  <c:v>Germany</c:v>
                </c:pt>
                <c:pt idx="36">
                  <c:v>India</c:v>
                </c:pt>
                <c:pt idx="37">
                  <c:v>U.S.</c:v>
                </c:pt>
              </c:strCache>
            </c:strRef>
          </c:cat>
          <c:val>
            <c:numRef>
              <c:f>Sheet1!$CN$37:$CN$74</c:f>
              <c:numCache>
                <c:formatCode>General</c:formatCode>
                <c:ptCount val="38"/>
                <c:pt idx="0">
                  <c:v>132</c:v>
                </c:pt>
                <c:pt idx="1">
                  <c:v>131</c:v>
                </c:pt>
                <c:pt idx="2">
                  <c:v>130</c:v>
                </c:pt>
                <c:pt idx="3">
                  <c:v>129</c:v>
                </c:pt>
                <c:pt idx="4">
                  <c:v>124</c:v>
                </c:pt>
                <c:pt idx="5">
                  <c:v>123</c:v>
                </c:pt>
                <c:pt idx="6">
                  <c:v>122</c:v>
                </c:pt>
                <c:pt idx="7">
                  <c:v>121</c:v>
                </c:pt>
                <c:pt idx="8">
                  <c:v>120</c:v>
                </c:pt>
                <c:pt idx="9">
                  <c:v>111</c:v>
                </c:pt>
                <c:pt idx="10">
                  <c:v>110</c:v>
                </c:pt>
                <c:pt idx="11">
                  <c:v>109</c:v>
                </c:pt>
                <c:pt idx="12">
                  <c:v>101</c:v>
                </c:pt>
                <c:pt idx="13">
                  <c:v>100</c:v>
                </c:pt>
                <c:pt idx="14">
                  <c:v>98</c:v>
                </c:pt>
                <c:pt idx="15">
                  <c:v>96</c:v>
                </c:pt>
                <c:pt idx="16">
                  <c:v>84</c:v>
                </c:pt>
                <c:pt idx="17">
                  <c:v>78</c:v>
                </c:pt>
                <c:pt idx="18">
                  <c:v>77</c:v>
                </c:pt>
                <c:pt idx="19">
                  <c:v>74</c:v>
                </c:pt>
                <c:pt idx="20">
                  <c:v>65</c:v>
                </c:pt>
                <c:pt idx="21">
                  <c:v>63</c:v>
                </c:pt>
                <c:pt idx="22">
                  <c:v>61</c:v>
                </c:pt>
                <c:pt idx="23">
                  <c:v>53</c:v>
                </c:pt>
                <c:pt idx="24">
                  <c:v>52</c:v>
                </c:pt>
                <c:pt idx="25">
                  <c:v>47</c:v>
                </c:pt>
                <c:pt idx="26">
                  <c:v>46</c:v>
                </c:pt>
                <c:pt idx="27">
                  <c:v>45</c:v>
                </c:pt>
                <c:pt idx="28">
                  <c:v>42</c:v>
                </c:pt>
                <c:pt idx="29">
                  <c:v>37</c:v>
                </c:pt>
                <c:pt idx="30">
                  <c:v>33</c:v>
                </c:pt>
                <c:pt idx="31">
                  <c:v>23</c:v>
                </c:pt>
                <c:pt idx="32">
                  <c:v>21</c:v>
                </c:pt>
                <c:pt idx="33">
                  <c:v>7</c:v>
                </c:pt>
                <c:pt idx="34">
                  <c:v>6</c:v>
                </c:pt>
                <c:pt idx="35">
                  <c:v>5</c:v>
                </c:pt>
                <c:pt idx="36">
                  <c:v>3</c:v>
                </c:pt>
                <c:pt idx="37">
                  <c:v>2</c:v>
                </c:pt>
              </c:numCache>
            </c:numRef>
          </c:val>
        </c:ser>
        <c:dLbls>
          <c:showLegendKey val="0"/>
          <c:showVal val="0"/>
          <c:showCatName val="0"/>
          <c:showSerName val="0"/>
          <c:showPercent val="0"/>
          <c:showBubbleSize val="0"/>
        </c:dLbls>
        <c:gapWidth val="150"/>
        <c:axId val="1501151776"/>
        <c:axId val="1501155040"/>
      </c:barChart>
      <c:catAx>
        <c:axId val="1501151776"/>
        <c:scaling>
          <c:orientation val="minMax"/>
        </c:scaling>
        <c:delete val="0"/>
        <c:axPos val="b"/>
        <c:numFmt formatCode="General" sourceLinked="0"/>
        <c:majorTickMark val="out"/>
        <c:minorTickMark val="none"/>
        <c:tickLblPos val="nextTo"/>
        <c:crossAx val="1501155040"/>
        <c:crosses val="autoZero"/>
        <c:auto val="1"/>
        <c:lblAlgn val="ctr"/>
        <c:lblOffset val="100"/>
        <c:noMultiLvlLbl val="0"/>
      </c:catAx>
      <c:valAx>
        <c:axId val="1501155040"/>
        <c:scaling>
          <c:orientation val="minMax"/>
        </c:scaling>
        <c:delete val="0"/>
        <c:axPos val="l"/>
        <c:majorGridlines/>
        <c:title>
          <c:tx>
            <c:rich>
              <a:bodyPr rot="-5400000" vert="horz"/>
              <a:lstStyle/>
              <a:p>
                <a:pPr>
                  <a:defRPr/>
                </a:pPr>
                <a:r>
                  <a:rPr lang="en-US" dirty="0"/>
                  <a:t>Rank, the higher, the lower</a:t>
                </a:r>
                <a:r>
                  <a:rPr lang="en-US" baseline="0" dirty="0"/>
                  <a:t> the competitiveness</a:t>
                </a:r>
                <a:endParaRPr lang="en-US" dirty="0"/>
              </a:p>
            </c:rich>
          </c:tx>
          <c:layout>
            <c:manualLayout>
              <c:xMode val="edge"/>
              <c:yMode val="edge"/>
              <c:x val="1.7904109980393049E-2"/>
              <c:y val="0.27715122148193017"/>
            </c:manualLayout>
          </c:layout>
          <c:overlay val="0"/>
        </c:title>
        <c:numFmt formatCode="General" sourceLinked="1"/>
        <c:majorTickMark val="out"/>
        <c:minorTickMark val="none"/>
        <c:tickLblPos val="nextTo"/>
        <c:crossAx val="1501151776"/>
        <c:crosses val="autoZero"/>
        <c:crossBetween val="between"/>
      </c:valAx>
    </c:plotArea>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xVal>
            <c:numRef>
              <c:f>Sheet1!$M$8:$M$34</c:f>
              <c:numCache>
                <c:formatCode>General</c:formatCode>
                <c:ptCount val="27"/>
                <c:pt idx="0">
                  <c:v>-15.3</c:v>
                </c:pt>
                <c:pt idx="1">
                  <c:v>-8.6999999999999993</c:v>
                </c:pt>
                <c:pt idx="2">
                  <c:v>-12.9</c:v>
                </c:pt>
                <c:pt idx="3">
                  <c:v>-15.7</c:v>
                </c:pt>
                <c:pt idx="4">
                  <c:v>-8.9</c:v>
                </c:pt>
                <c:pt idx="5">
                  <c:v>1.5</c:v>
                </c:pt>
                <c:pt idx="6">
                  <c:v>-6.1</c:v>
                </c:pt>
                <c:pt idx="7">
                  <c:v>-7</c:v>
                </c:pt>
                <c:pt idx="8">
                  <c:v>-7.9</c:v>
                </c:pt>
                <c:pt idx="9">
                  <c:v>1.1000000000000001</c:v>
                </c:pt>
                <c:pt idx="10">
                  <c:v>-3.8</c:v>
                </c:pt>
                <c:pt idx="11">
                  <c:v>-6.1</c:v>
                </c:pt>
                <c:pt idx="12">
                  <c:v>0.9</c:v>
                </c:pt>
                <c:pt idx="13">
                  <c:v>-3.8</c:v>
                </c:pt>
                <c:pt idx="14">
                  <c:v>-2.8</c:v>
                </c:pt>
                <c:pt idx="15">
                  <c:v>-1.4</c:v>
                </c:pt>
                <c:pt idx="16">
                  <c:v>-1.4</c:v>
                </c:pt>
                <c:pt idx="17">
                  <c:v>1.4</c:v>
                </c:pt>
                <c:pt idx="18">
                  <c:v>2.1</c:v>
                </c:pt>
                <c:pt idx="19">
                  <c:v>0.5</c:v>
                </c:pt>
                <c:pt idx="20">
                  <c:v>-3.6</c:v>
                </c:pt>
                <c:pt idx="21">
                  <c:v>3.9</c:v>
                </c:pt>
                <c:pt idx="22">
                  <c:v>15.5</c:v>
                </c:pt>
                <c:pt idx="23">
                  <c:v>15.7</c:v>
                </c:pt>
                <c:pt idx="24">
                  <c:v>19.399999999999999</c:v>
                </c:pt>
                <c:pt idx="25">
                  <c:v>19.3</c:v>
                </c:pt>
                <c:pt idx="26">
                  <c:v>24.1</c:v>
                </c:pt>
              </c:numCache>
            </c:numRef>
          </c:xVal>
          <c:yVal>
            <c:numRef>
              <c:f>Sheet1!$N$8:$N$34</c:f>
              <c:numCache>
                <c:formatCode>General</c:formatCode>
                <c:ptCount val="27"/>
                <c:pt idx="0">
                  <c:v>-26.2</c:v>
                </c:pt>
                <c:pt idx="1">
                  <c:v>-25.6</c:v>
                </c:pt>
                <c:pt idx="2">
                  <c:v>-22.4</c:v>
                </c:pt>
                <c:pt idx="3">
                  <c:v>-20.7</c:v>
                </c:pt>
                <c:pt idx="4">
                  <c:v>-19.399999999999999</c:v>
                </c:pt>
                <c:pt idx="5">
                  <c:v>-17.100000000000001</c:v>
                </c:pt>
                <c:pt idx="6">
                  <c:v>-16.2</c:v>
                </c:pt>
                <c:pt idx="7">
                  <c:v>-13.9</c:v>
                </c:pt>
                <c:pt idx="8">
                  <c:v>-13.2</c:v>
                </c:pt>
                <c:pt idx="9">
                  <c:v>-12.5</c:v>
                </c:pt>
                <c:pt idx="10">
                  <c:v>-11.1</c:v>
                </c:pt>
                <c:pt idx="11">
                  <c:v>-10</c:v>
                </c:pt>
                <c:pt idx="12">
                  <c:v>-9.5</c:v>
                </c:pt>
                <c:pt idx="13">
                  <c:v>-9.4</c:v>
                </c:pt>
                <c:pt idx="14">
                  <c:v>-8.9</c:v>
                </c:pt>
                <c:pt idx="15">
                  <c:v>-8.1999999999999993</c:v>
                </c:pt>
                <c:pt idx="16">
                  <c:v>-8.1999999999999993</c:v>
                </c:pt>
                <c:pt idx="17">
                  <c:v>-7.7</c:v>
                </c:pt>
                <c:pt idx="18">
                  <c:v>-6.9</c:v>
                </c:pt>
                <c:pt idx="19">
                  <c:v>-5.4</c:v>
                </c:pt>
                <c:pt idx="20">
                  <c:v>-0.5</c:v>
                </c:pt>
                <c:pt idx="21">
                  <c:v>-0.2</c:v>
                </c:pt>
                <c:pt idx="22">
                  <c:v>9.5</c:v>
                </c:pt>
                <c:pt idx="23">
                  <c:v>16.8</c:v>
                </c:pt>
                <c:pt idx="24">
                  <c:v>19.600000000000001</c:v>
                </c:pt>
                <c:pt idx="25">
                  <c:v>19.8</c:v>
                </c:pt>
                <c:pt idx="26">
                  <c:v>27.6</c:v>
                </c:pt>
              </c:numCache>
            </c:numRef>
          </c:yVal>
          <c:smooth val="0"/>
        </c:ser>
        <c:dLbls>
          <c:showLegendKey val="0"/>
          <c:showVal val="0"/>
          <c:showCatName val="0"/>
          <c:showSerName val="0"/>
          <c:showPercent val="0"/>
          <c:showBubbleSize val="0"/>
        </c:dLbls>
        <c:axId val="1501162656"/>
        <c:axId val="1501147424"/>
      </c:scatterChart>
      <c:valAx>
        <c:axId val="1501162656"/>
        <c:scaling>
          <c:orientation val="minMax"/>
          <c:min val="-30"/>
        </c:scaling>
        <c:delete val="0"/>
        <c:axPos val="b"/>
        <c:title>
          <c:tx>
            <c:rich>
              <a:bodyPr/>
              <a:lstStyle/>
              <a:p>
                <a:pPr>
                  <a:defRPr/>
                </a:pPr>
                <a:r>
                  <a:rPr lang="en-US" dirty="0"/>
                  <a:t>1990-2016 % </a:t>
                </a:r>
                <a:r>
                  <a:rPr lang="en-US" dirty="0" smtClean="0"/>
                  <a:t>change </a:t>
                </a:r>
                <a:r>
                  <a:rPr lang="en-US" dirty="0"/>
                  <a:t>in </a:t>
                </a:r>
                <a:r>
                  <a:rPr lang="en-US" dirty="0" smtClean="0"/>
                  <a:t>total </a:t>
                </a:r>
                <a:r>
                  <a:rPr lang="en-US" dirty="0"/>
                  <a:t>population</a:t>
                </a:r>
              </a:p>
            </c:rich>
          </c:tx>
          <c:layout/>
          <c:overlay val="0"/>
        </c:title>
        <c:numFmt formatCode="General" sourceLinked="1"/>
        <c:majorTickMark val="out"/>
        <c:minorTickMark val="none"/>
        <c:tickLblPos val="nextTo"/>
        <c:crossAx val="1501147424"/>
        <c:crosses val="autoZero"/>
        <c:crossBetween val="midCat"/>
      </c:valAx>
      <c:valAx>
        <c:axId val="1501147424"/>
        <c:scaling>
          <c:orientation val="minMax"/>
          <c:max val="30"/>
        </c:scaling>
        <c:delete val="0"/>
        <c:axPos val="l"/>
        <c:title>
          <c:tx>
            <c:rich>
              <a:bodyPr rot="-5400000" vert="horz"/>
              <a:lstStyle/>
              <a:p>
                <a:pPr>
                  <a:defRPr/>
                </a:pPr>
                <a:r>
                  <a:rPr lang="en-US" dirty="0"/>
                  <a:t>1990-2016 % change in </a:t>
                </a:r>
                <a:r>
                  <a:rPr lang="en-US" dirty="0" smtClean="0"/>
                  <a:t>youth </a:t>
                </a:r>
                <a:r>
                  <a:rPr lang="en-US" dirty="0"/>
                  <a:t>population</a:t>
                </a:r>
              </a:p>
            </c:rich>
          </c:tx>
          <c:layout>
            <c:manualLayout>
              <c:xMode val="edge"/>
              <c:yMode val="edge"/>
              <c:x val="1.0101010101010102E-2"/>
              <c:y val="0.26719058453169203"/>
            </c:manualLayout>
          </c:layout>
          <c:overlay val="0"/>
        </c:title>
        <c:numFmt formatCode="General" sourceLinked="1"/>
        <c:majorTickMark val="out"/>
        <c:minorTickMark val="none"/>
        <c:tickLblPos val="nextTo"/>
        <c:crossAx val="1501162656"/>
        <c:crosses val="autoZero"/>
        <c:crossBetween val="midCat"/>
      </c:valAx>
    </c:plotArea>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22040426764837"/>
          <c:y val="3.1196475440569929E-2"/>
          <c:w val="0.8203446160139074"/>
          <c:h val="0.83437101612298459"/>
        </c:manualLayout>
      </c:layout>
      <c:scatterChart>
        <c:scatterStyle val="lineMarker"/>
        <c:varyColors val="0"/>
        <c:ser>
          <c:idx val="0"/>
          <c:order val="0"/>
          <c:spPr>
            <a:ln w="28575">
              <a:noFill/>
            </a:ln>
          </c:spPr>
          <c:xVal>
            <c:numRef>
              <c:f>Sheet1!$O$324:$O$354</c:f>
              <c:numCache>
                <c:formatCode>0.0</c:formatCode>
                <c:ptCount val="31"/>
                <c:pt idx="0" formatCode="General">
                  <c:v>113</c:v>
                </c:pt>
                <c:pt idx="1">
                  <c:v>64.5</c:v>
                </c:pt>
                <c:pt idx="2" formatCode="General">
                  <c:v>94</c:v>
                </c:pt>
                <c:pt idx="3" formatCode="General">
                  <c:v>115</c:v>
                </c:pt>
                <c:pt idx="4" formatCode="General">
                  <c:v>75</c:v>
                </c:pt>
                <c:pt idx="5" formatCode="General">
                  <c:v>103</c:v>
                </c:pt>
                <c:pt idx="6" formatCode="General">
                  <c:v>125</c:v>
                </c:pt>
                <c:pt idx="7" formatCode="General">
                  <c:v>81</c:v>
                </c:pt>
                <c:pt idx="8" formatCode="General">
                  <c:v>60</c:v>
                </c:pt>
                <c:pt idx="9" formatCode="General">
                  <c:v>102</c:v>
                </c:pt>
                <c:pt idx="10" formatCode="General">
                  <c:v>127</c:v>
                </c:pt>
                <c:pt idx="11" formatCode="General">
                  <c:v>72</c:v>
                </c:pt>
                <c:pt idx="12" formatCode="General">
                  <c:v>98</c:v>
                </c:pt>
                <c:pt idx="13" formatCode="General">
                  <c:v>97</c:v>
                </c:pt>
                <c:pt idx="14" formatCode="General">
                  <c:v>119</c:v>
                </c:pt>
                <c:pt idx="15" formatCode="General">
                  <c:v>74</c:v>
                </c:pt>
                <c:pt idx="16" formatCode="General">
                  <c:v>18.3</c:v>
                </c:pt>
                <c:pt idx="17" formatCode="General">
                  <c:v>4</c:v>
                </c:pt>
                <c:pt idx="18" formatCode="General">
                  <c:v>128</c:v>
                </c:pt>
                <c:pt idx="19" formatCode="General">
                  <c:v>126</c:v>
                </c:pt>
                <c:pt idx="20" formatCode="General">
                  <c:v>135</c:v>
                </c:pt>
                <c:pt idx="21" formatCode="General">
                  <c:v>132</c:v>
                </c:pt>
                <c:pt idx="22" formatCode="General">
                  <c:v>89</c:v>
                </c:pt>
                <c:pt idx="23" formatCode="General">
                  <c:v>92</c:v>
                </c:pt>
                <c:pt idx="24" formatCode="General">
                  <c:v>90</c:v>
                </c:pt>
                <c:pt idx="25" formatCode="General">
                  <c:v>83</c:v>
                </c:pt>
                <c:pt idx="26" formatCode="General">
                  <c:v>124</c:v>
                </c:pt>
                <c:pt idx="27" formatCode="General">
                  <c:v>1</c:v>
                </c:pt>
                <c:pt idx="28" formatCode="General">
                  <c:v>130</c:v>
                </c:pt>
                <c:pt idx="29" formatCode="General">
                  <c:v>35</c:v>
                </c:pt>
                <c:pt idx="30" formatCode="General">
                  <c:v>24</c:v>
                </c:pt>
              </c:numCache>
            </c:numRef>
          </c:xVal>
          <c:yVal>
            <c:numRef>
              <c:f>Sheet1!$P$324:$P$354</c:f>
              <c:numCache>
                <c:formatCode>0.0</c:formatCode>
                <c:ptCount val="31"/>
                <c:pt idx="0" formatCode="General">
                  <c:v>80</c:v>
                </c:pt>
                <c:pt idx="1">
                  <c:v>60.9</c:v>
                </c:pt>
                <c:pt idx="2" formatCode="General">
                  <c:v>109</c:v>
                </c:pt>
                <c:pt idx="3" formatCode="General">
                  <c:v>125</c:v>
                </c:pt>
                <c:pt idx="4" formatCode="General">
                  <c:v>51</c:v>
                </c:pt>
                <c:pt idx="5" formatCode="General">
                  <c:v>94</c:v>
                </c:pt>
                <c:pt idx="6" formatCode="General">
                  <c:v>108</c:v>
                </c:pt>
                <c:pt idx="7" formatCode="General">
                  <c:v>87</c:v>
                </c:pt>
                <c:pt idx="8" formatCode="General">
                  <c:v>44</c:v>
                </c:pt>
                <c:pt idx="9" formatCode="General">
                  <c:v>116</c:v>
                </c:pt>
                <c:pt idx="10" formatCode="General">
                  <c:v>133</c:v>
                </c:pt>
                <c:pt idx="11" formatCode="General">
                  <c:v>56</c:v>
                </c:pt>
                <c:pt idx="12" formatCode="General">
                  <c:v>52</c:v>
                </c:pt>
                <c:pt idx="13" formatCode="General">
                  <c:v>59</c:v>
                </c:pt>
                <c:pt idx="14" formatCode="General">
                  <c:v>123</c:v>
                </c:pt>
                <c:pt idx="15" formatCode="General">
                  <c:v>46</c:v>
                </c:pt>
                <c:pt idx="16" formatCode="General">
                  <c:v>20.100000000000001</c:v>
                </c:pt>
                <c:pt idx="17" formatCode="General">
                  <c:v>4</c:v>
                </c:pt>
                <c:pt idx="18" formatCode="General">
                  <c:v>117</c:v>
                </c:pt>
                <c:pt idx="19" formatCode="General">
                  <c:v>135</c:v>
                </c:pt>
                <c:pt idx="20" formatCode="General">
                  <c:v>131</c:v>
                </c:pt>
                <c:pt idx="21" formatCode="General">
                  <c:v>115</c:v>
                </c:pt>
                <c:pt idx="22" formatCode="General">
                  <c:v>61</c:v>
                </c:pt>
                <c:pt idx="23" formatCode="General">
                  <c:v>95</c:v>
                </c:pt>
                <c:pt idx="24" formatCode="General">
                  <c:v>91</c:v>
                </c:pt>
                <c:pt idx="25" formatCode="General">
                  <c:v>74</c:v>
                </c:pt>
                <c:pt idx="26" formatCode="General">
                  <c:v>126</c:v>
                </c:pt>
                <c:pt idx="27" formatCode="General">
                  <c:v>1</c:v>
                </c:pt>
                <c:pt idx="28" formatCode="General">
                  <c:v>129</c:v>
                </c:pt>
                <c:pt idx="29" formatCode="General">
                  <c:v>29</c:v>
                </c:pt>
                <c:pt idx="30" formatCode="General">
                  <c:v>24</c:v>
                </c:pt>
              </c:numCache>
            </c:numRef>
          </c:yVal>
          <c:smooth val="0"/>
        </c:ser>
        <c:dLbls>
          <c:showLegendKey val="0"/>
          <c:showVal val="0"/>
          <c:showCatName val="0"/>
          <c:showSerName val="0"/>
          <c:showPercent val="0"/>
          <c:showBubbleSize val="0"/>
        </c:dLbls>
        <c:axId val="1501158304"/>
        <c:axId val="1501155584"/>
      </c:scatterChart>
      <c:valAx>
        <c:axId val="1501158304"/>
        <c:scaling>
          <c:orientation val="minMax"/>
          <c:max val="140"/>
          <c:min val="0"/>
        </c:scaling>
        <c:delete val="0"/>
        <c:axPos val="b"/>
        <c:title>
          <c:tx>
            <c:rich>
              <a:bodyPr/>
              <a:lstStyle/>
              <a:p>
                <a:pPr>
                  <a:defRPr/>
                </a:pPr>
                <a:r>
                  <a:rPr lang="en-US"/>
                  <a:t>Business Sophistication</a:t>
                </a:r>
              </a:p>
              <a:p>
                <a:pPr>
                  <a:defRPr/>
                </a:pPr>
                <a:r>
                  <a:rPr lang="en-US"/>
                  <a:t>(Global Rank)</a:t>
                </a:r>
              </a:p>
            </c:rich>
          </c:tx>
          <c:layout/>
          <c:overlay val="0"/>
        </c:title>
        <c:numFmt formatCode="General" sourceLinked="1"/>
        <c:majorTickMark val="out"/>
        <c:minorTickMark val="none"/>
        <c:tickLblPos val="nextTo"/>
        <c:crossAx val="1501155584"/>
        <c:crosses val="autoZero"/>
        <c:crossBetween val="midCat"/>
      </c:valAx>
      <c:valAx>
        <c:axId val="1501155584"/>
        <c:scaling>
          <c:orientation val="minMax"/>
          <c:max val="140"/>
        </c:scaling>
        <c:delete val="0"/>
        <c:axPos val="l"/>
        <c:title>
          <c:tx>
            <c:rich>
              <a:bodyPr rot="-5400000" vert="horz"/>
              <a:lstStyle/>
              <a:p>
                <a:pPr>
                  <a:defRPr/>
                </a:pPr>
                <a:r>
                  <a:rPr lang="en-US"/>
                  <a:t>Innovation</a:t>
                </a:r>
              </a:p>
              <a:p>
                <a:pPr>
                  <a:defRPr/>
                </a:pPr>
                <a:r>
                  <a:rPr lang="en-US"/>
                  <a:t>(Global</a:t>
                </a:r>
                <a:r>
                  <a:rPr lang="en-US" baseline="0"/>
                  <a:t> Rank)</a:t>
                </a:r>
                <a:endParaRPr lang="en-US"/>
              </a:p>
            </c:rich>
          </c:tx>
          <c:layout/>
          <c:overlay val="0"/>
        </c:title>
        <c:numFmt formatCode="General" sourceLinked="1"/>
        <c:majorTickMark val="out"/>
        <c:minorTickMark val="none"/>
        <c:tickLblPos val="nextTo"/>
        <c:crossAx val="1501158304"/>
        <c:crosses val="autoZero"/>
        <c:crossBetween val="midCat"/>
      </c:valAx>
    </c:plotArea>
    <c:plotVisOnly val="1"/>
    <c:dispBlanksAs val="gap"/>
    <c:showDLblsOverMax val="0"/>
  </c:chart>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Distribution of GDP in Russia, Eurasia, the CARs, and the Balkans in 2015</a:t>
            </a:r>
          </a:p>
        </c:rich>
      </c:tx>
      <c:layout>
        <c:manualLayout>
          <c:xMode val="edge"/>
          <c:yMode val="edge"/>
          <c:x val="0.10989542471244169"/>
          <c:y val="2.5157232704402517E-2"/>
        </c:manualLayout>
      </c:layout>
      <c:overlay val="0"/>
    </c:title>
    <c:autoTitleDeleted val="0"/>
    <c:plotArea>
      <c:layout>
        <c:manualLayout>
          <c:layoutTarget val="inner"/>
          <c:xMode val="edge"/>
          <c:yMode val="edge"/>
          <c:x val="0.29135634126208948"/>
          <c:y val="0.23759473836757766"/>
          <c:w val="0.47986948957150211"/>
          <c:h val="0.66910592021379833"/>
        </c:manualLayout>
      </c:layout>
      <c:pieChart>
        <c:varyColors val="1"/>
        <c:ser>
          <c:idx val="0"/>
          <c:order val="0"/>
          <c:dPt>
            <c:idx val="0"/>
            <c:bubble3D val="0"/>
            <c:explosion val="10"/>
            <c:spPr>
              <a:solidFill>
                <a:schemeClr val="bg1">
                  <a:lumMod val="75000"/>
                </a:schemeClr>
              </a:solidFill>
            </c:spPr>
          </c:dPt>
          <c:dPt>
            <c:idx val="1"/>
            <c:bubble3D val="0"/>
            <c:spPr>
              <a:solidFill>
                <a:schemeClr val="accent5">
                  <a:lumMod val="75000"/>
                </a:schemeClr>
              </a:solidFill>
            </c:spPr>
          </c:dPt>
          <c:dPt>
            <c:idx val="2"/>
            <c:bubble3D val="0"/>
            <c:spPr>
              <a:solidFill>
                <a:schemeClr val="accent5"/>
              </a:solidFill>
            </c:spPr>
          </c:dPt>
          <c:dPt>
            <c:idx val="3"/>
            <c:bubble3D val="0"/>
            <c:spPr>
              <a:solidFill>
                <a:schemeClr val="accent5">
                  <a:lumMod val="40000"/>
                  <a:lumOff val="60000"/>
                </a:schemeClr>
              </a:solidFill>
            </c:spPr>
          </c:dPt>
          <c:dPt>
            <c:idx val="4"/>
            <c:bubble3D val="0"/>
            <c:spPr>
              <a:solidFill>
                <a:schemeClr val="accent2">
                  <a:lumMod val="20000"/>
                  <a:lumOff val="80000"/>
                </a:schemeClr>
              </a:solidFill>
            </c:spPr>
          </c:dPt>
          <c:dPt>
            <c:idx val="5"/>
            <c:bubble3D val="0"/>
            <c:spPr>
              <a:solidFill>
                <a:schemeClr val="accent2">
                  <a:lumMod val="60000"/>
                  <a:lumOff val="40000"/>
                </a:schemeClr>
              </a:solidFill>
            </c:spPr>
          </c:dPt>
          <c:dPt>
            <c:idx val="6"/>
            <c:bubble3D val="0"/>
            <c:spPr>
              <a:solidFill>
                <a:schemeClr val="accent2"/>
              </a:solidFill>
            </c:spPr>
          </c:dPt>
          <c:dPt>
            <c:idx val="7"/>
            <c:bubble3D val="0"/>
            <c:spPr>
              <a:solidFill>
                <a:schemeClr val="accent4">
                  <a:lumMod val="50000"/>
                </a:schemeClr>
              </a:solidFill>
            </c:spPr>
          </c:dPt>
          <c:dPt>
            <c:idx val="8"/>
            <c:bubble3D val="0"/>
            <c:spPr>
              <a:solidFill>
                <a:schemeClr val="accent4">
                  <a:lumMod val="75000"/>
                </a:schemeClr>
              </a:solidFill>
            </c:spPr>
          </c:dPt>
          <c:dPt>
            <c:idx val="10"/>
            <c:bubble3D val="0"/>
            <c:spPr>
              <a:solidFill>
                <a:schemeClr val="accent4">
                  <a:lumMod val="60000"/>
                  <a:lumOff val="40000"/>
                </a:schemeClr>
              </a:solidFill>
            </c:spPr>
          </c:dPt>
          <c:dPt>
            <c:idx val="11"/>
            <c:bubble3D val="0"/>
            <c:spPr>
              <a:solidFill>
                <a:schemeClr val="accent4">
                  <a:lumMod val="40000"/>
                  <a:lumOff val="60000"/>
                </a:schemeClr>
              </a:solidFill>
            </c:spPr>
          </c:dPt>
          <c:dPt>
            <c:idx val="12"/>
            <c:bubble3D val="0"/>
            <c:spPr>
              <a:solidFill>
                <a:schemeClr val="accent3">
                  <a:lumMod val="50000"/>
                </a:schemeClr>
              </a:solidFill>
            </c:spPr>
          </c:dPt>
          <c:dPt>
            <c:idx val="13"/>
            <c:bubble3D val="0"/>
            <c:spPr>
              <a:solidFill>
                <a:schemeClr val="accent3">
                  <a:lumMod val="75000"/>
                </a:schemeClr>
              </a:solidFill>
            </c:spPr>
          </c:dPt>
          <c:dPt>
            <c:idx val="14"/>
            <c:bubble3D val="0"/>
            <c:spPr>
              <a:solidFill>
                <a:schemeClr val="accent3"/>
              </a:solidFill>
            </c:spPr>
          </c:dPt>
          <c:dPt>
            <c:idx val="15"/>
            <c:bubble3D val="0"/>
            <c:spPr>
              <a:solidFill>
                <a:schemeClr val="accent3">
                  <a:lumMod val="60000"/>
                  <a:lumOff val="40000"/>
                </a:schemeClr>
              </a:solidFill>
            </c:spPr>
          </c:dPt>
          <c:dPt>
            <c:idx val="16"/>
            <c:bubble3D val="0"/>
            <c:spPr>
              <a:solidFill>
                <a:schemeClr val="accent3">
                  <a:lumMod val="40000"/>
                  <a:lumOff val="60000"/>
                </a:schemeClr>
              </a:solidFill>
            </c:spPr>
          </c:dPt>
          <c:dPt>
            <c:idx val="17"/>
            <c:bubble3D val="0"/>
            <c:spPr>
              <a:solidFill>
                <a:schemeClr val="accent3">
                  <a:lumMod val="20000"/>
                  <a:lumOff val="80000"/>
                </a:schemeClr>
              </a:solidFill>
            </c:spPr>
          </c:dPt>
          <c:dLbls>
            <c:dLbl>
              <c:idx val="0"/>
              <c:layout>
                <c:manualLayout>
                  <c:x val="0.16202156583107322"/>
                  <c:y val="-0.18436830946558994"/>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5.8097991260643307E-2"/>
                  <c:y val="1.9079782796329124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1.0695237281105845E-2"/>
                  <c:y val="-2.0708706437424309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2.4645954237626209E-3"/>
                  <c:y val="-3.2439864399454357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4.0394216628361526E-2"/>
                  <c:y val="-3.8040467074363912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2.4618852679603228E-2"/>
                  <c:y val="1.0940785060529526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6"/>
              <c:layout>
                <c:manualLayout>
                  <c:x val="-1.4990455234158248E-2"/>
                  <c:y val="2.1557432308005182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7"/>
              <c:layout>
                <c:manualLayout>
                  <c:x val="-1.5953136089671853E-2"/>
                  <c:y val="5.2939791795773468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8"/>
              <c:layout>
                <c:manualLayout>
                  <c:x val="2.637701046364423E-2"/>
                  <c:y val="-3.781688212489371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0"/>
              <c:layout>
                <c:manualLayout>
                  <c:x val="3.1102583829614783E-2"/>
                  <c:y val="3.4965672172625077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1"/>
              <c:layout>
                <c:manualLayout>
                  <c:x val="-1.025578678419118E-2"/>
                  <c:y val="6.5443020308567773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2"/>
              <c:layout>
                <c:manualLayout>
                  <c:x val="-1.0923574239589172E-2"/>
                  <c:y val="-5.8176775930452946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3"/>
              <c:layout>
                <c:manualLayout>
                  <c:x val="3.7493739096846911E-2"/>
                  <c:y val="1.5702471153369979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4"/>
              <c:layout>
                <c:manualLayout>
                  <c:x val="4.7093136277145092E-2"/>
                  <c:y val="3.7688127749039943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5"/>
              <c:layout>
                <c:manualLayout>
                  <c:x val="5.3240250879375901E-2"/>
                  <c:y val="7.3586256263421621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6"/>
              <c:layout>
                <c:manualLayout>
                  <c:x val="1.7340311351310277E-2"/>
                  <c:y val="9.1565664069006805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7"/>
              <c:layout>
                <c:manualLayout>
                  <c:x val="-6.5092370088238372E-2"/>
                  <c:y val="9.0078379996668512E-2"/>
                </c:manualLayout>
              </c:layout>
              <c:showLegendKey val="0"/>
              <c:showVal val="0"/>
              <c:showCatName val="1"/>
              <c:showSerName val="0"/>
              <c:showPercent val="1"/>
              <c:showBubbleSize val="0"/>
              <c:extLst>
                <c:ext xmlns:c15="http://schemas.microsoft.com/office/drawing/2012/chart" uri="{CE6537A1-D6FC-4f65-9D91-7224C49458BB}">
                  <c15:layout/>
                </c:ext>
              </c:extLst>
            </c:dLbl>
            <c:numFmt formatCode="0.0%" sourceLinked="0"/>
            <c:spPr>
              <a:noFill/>
              <a:ln>
                <a:noFill/>
              </a:ln>
              <a:effectLst/>
            </c:spPr>
            <c:txPr>
              <a:bodyPr/>
              <a:lstStyle/>
              <a:p>
                <a:pPr>
                  <a:defRPr sz="800"/>
                </a:pPr>
                <a:endParaRPr lang="en-US"/>
              </a:p>
            </c:tx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Data!$D$5:$D$22</c:f>
              <c:strCache>
                <c:ptCount val="18"/>
                <c:pt idx="0">
                  <c:v>Russian Federation</c:v>
                </c:pt>
                <c:pt idx="1">
                  <c:v>Armenia</c:v>
                </c:pt>
                <c:pt idx="2">
                  <c:v>Georgia</c:v>
                </c:pt>
                <c:pt idx="3">
                  <c:v>Azerbaijan</c:v>
                </c:pt>
                <c:pt idx="4">
                  <c:v>Moldova</c:v>
                </c:pt>
                <c:pt idx="5">
                  <c:v>Belarus</c:v>
                </c:pt>
                <c:pt idx="6">
                  <c:v>Ukraine</c:v>
                </c:pt>
                <c:pt idx="7">
                  <c:v>Kazakhstan</c:v>
                </c:pt>
                <c:pt idx="8">
                  <c:v>Kyrgyz Republic</c:v>
                </c:pt>
                <c:pt idx="9">
                  <c:v>Tajikistan</c:v>
                </c:pt>
                <c:pt idx="10">
                  <c:v>Turkmenistan</c:v>
                </c:pt>
                <c:pt idx="11">
                  <c:v>Uzbekistan</c:v>
                </c:pt>
                <c:pt idx="12">
                  <c:v>Serbia</c:v>
                </c:pt>
                <c:pt idx="13">
                  <c:v>Bosnia and Herzegovina</c:v>
                </c:pt>
                <c:pt idx="14">
                  <c:v>Albania</c:v>
                </c:pt>
                <c:pt idx="15">
                  <c:v>Macedonia, FYR</c:v>
                </c:pt>
                <c:pt idx="16">
                  <c:v>Kosovo</c:v>
                </c:pt>
                <c:pt idx="17">
                  <c:v>Montenegro</c:v>
                </c:pt>
              </c:strCache>
            </c:strRef>
          </c:cat>
          <c:val>
            <c:numRef>
              <c:f>Data!$G$5:$G$22</c:f>
              <c:numCache>
                <c:formatCode>0.0%</c:formatCode>
                <c:ptCount val="18"/>
                <c:pt idx="0">
                  <c:v>0.67091298120063725</c:v>
                </c:pt>
                <c:pt idx="1">
                  <c:v>4.747070968027553E-3</c:v>
                </c:pt>
                <c:pt idx="2">
                  <c:v>6.6737959740631302E-3</c:v>
                </c:pt>
                <c:pt idx="3">
                  <c:v>3.2088155802407127E-2</c:v>
                </c:pt>
                <c:pt idx="4">
                  <c:v>3.3561504591318515E-3</c:v>
                </c:pt>
                <c:pt idx="5">
                  <c:v>3.1487320429733151E-2</c:v>
                </c:pt>
                <c:pt idx="6">
                  <c:v>6.3562660184268135E-2</c:v>
                </c:pt>
                <c:pt idx="7">
                  <c:v>8.5082775290237028E-2</c:v>
                </c:pt>
                <c:pt idx="8">
                  <c:v>3.8256128843014896E-3</c:v>
                </c:pt>
                <c:pt idx="9">
                  <c:v>4.4189645759647829E-3</c:v>
                </c:pt>
                <c:pt idx="10">
                  <c:v>1.6615616110300904E-2</c:v>
                </c:pt>
                <c:pt idx="11">
                  <c:v>3.5171756358737788E-2</c:v>
                </c:pt>
                <c:pt idx="12">
                  <c:v>1.7935257514197687E-2</c:v>
                </c:pt>
                <c:pt idx="13">
                  <c:v>7.50524603682938E-3</c:v>
                </c:pt>
                <c:pt idx="14">
                  <c:v>6.1215792720426985E-3</c:v>
                </c:pt>
                <c:pt idx="15">
                  <c:v>5.4176032913013728E-3</c:v>
                </c:pt>
                <c:pt idx="16">
                  <c:v>3.2711146531127604E-3</c:v>
                </c:pt>
                <c:pt idx="17">
                  <c:v>1.80633899470559E-3</c:v>
                </c:pt>
              </c:numCache>
            </c:numRef>
          </c:val>
        </c:ser>
        <c:dLbls>
          <c:showLegendKey val="0"/>
          <c:showVal val="0"/>
          <c:showCatName val="0"/>
          <c:showSerName val="0"/>
          <c:showPercent val="1"/>
          <c:showBubbleSize val="0"/>
          <c:showLeaderLines val="1"/>
        </c:dLbls>
        <c:firstSliceAng val="117"/>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384113727942921E-2"/>
          <c:y val="2.2844690709957552E-2"/>
          <c:w val="0.86866977479237695"/>
          <c:h val="0.8819769288098247"/>
        </c:manualLayout>
      </c:layout>
      <c:scatterChart>
        <c:scatterStyle val="lineMarker"/>
        <c:varyColors val="0"/>
        <c:ser>
          <c:idx val="0"/>
          <c:order val="0"/>
          <c:spPr>
            <a:ln w="28575">
              <a:noFill/>
            </a:ln>
          </c:spPr>
          <c:xVal>
            <c:numRef>
              <c:f>'[graduates then and now_August 2017 (1).xlsx]Sheet1'!$I$6:$I$25</c:f>
              <c:numCache>
                <c:formatCode>General</c:formatCode>
                <c:ptCount val="20"/>
                <c:pt idx="0">
                  <c:v>4.38</c:v>
                </c:pt>
                <c:pt idx="1">
                  <c:v>4.2699999999999996</c:v>
                </c:pt>
                <c:pt idx="2">
                  <c:v>4.32</c:v>
                </c:pt>
                <c:pt idx="3">
                  <c:v>4.38</c:v>
                </c:pt>
                <c:pt idx="4">
                  <c:v>4.33</c:v>
                </c:pt>
                <c:pt idx="5">
                  <c:v>4.21</c:v>
                </c:pt>
                <c:pt idx="6">
                  <c:v>3.31</c:v>
                </c:pt>
                <c:pt idx="7">
                  <c:v>4.25</c:v>
                </c:pt>
                <c:pt idx="8">
                  <c:v>4.12</c:v>
                </c:pt>
                <c:pt idx="9">
                  <c:v>4.1900000000000004</c:v>
                </c:pt>
                <c:pt idx="10">
                  <c:v>3.97</c:v>
                </c:pt>
                <c:pt idx="11">
                  <c:v>4.6100000000000003</c:v>
                </c:pt>
                <c:pt idx="12">
                  <c:v>3.93</c:v>
                </c:pt>
                <c:pt idx="13">
                  <c:v>4</c:v>
                </c:pt>
                <c:pt idx="14">
                  <c:v>3.41</c:v>
                </c:pt>
                <c:pt idx="15">
                  <c:v>3.47</c:v>
                </c:pt>
                <c:pt idx="16">
                  <c:v>3.44</c:v>
                </c:pt>
                <c:pt idx="17">
                  <c:v>3.75</c:v>
                </c:pt>
                <c:pt idx="18">
                  <c:v>3.19</c:v>
                </c:pt>
                <c:pt idx="19">
                  <c:v>3.17</c:v>
                </c:pt>
              </c:numCache>
            </c:numRef>
          </c:xVal>
          <c:yVal>
            <c:numRef>
              <c:f>'[graduates then and now_August 2017 (1).xlsx]Sheet1'!$J$6:$J$25</c:f>
              <c:numCache>
                <c:formatCode>General</c:formatCode>
                <c:ptCount val="20"/>
                <c:pt idx="0">
                  <c:v>4.12</c:v>
                </c:pt>
                <c:pt idx="1">
                  <c:v>3.31</c:v>
                </c:pt>
                <c:pt idx="2">
                  <c:v>3.58</c:v>
                </c:pt>
                <c:pt idx="3">
                  <c:v>3.29</c:v>
                </c:pt>
                <c:pt idx="4">
                  <c:v>3.98</c:v>
                </c:pt>
                <c:pt idx="5">
                  <c:v>3.32</c:v>
                </c:pt>
                <c:pt idx="6">
                  <c:v>3.65</c:v>
                </c:pt>
                <c:pt idx="7">
                  <c:v>3.83</c:v>
                </c:pt>
                <c:pt idx="8">
                  <c:v>3.96</c:v>
                </c:pt>
                <c:pt idx="9">
                  <c:v>3.28</c:v>
                </c:pt>
                <c:pt idx="10">
                  <c:v>3.93</c:v>
                </c:pt>
                <c:pt idx="11">
                  <c:v>3.76</c:v>
                </c:pt>
                <c:pt idx="12">
                  <c:v>4.0199999999999996</c:v>
                </c:pt>
                <c:pt idx="13">
                  <c:v>3.41</c:v>
                </c:pt>
                <c:pt idx="14">
                  <c:v>3.72</c:v>
                </c:pt>
                <c:pt idx="15">
                  <c:v>3.44</c:v>
                </c:pt>
                <c:pt idx="16">
                  <c:v>3.7</c:v>
                </c:pt>
                <c:pt idx="17">
                  <c:v>3.59</c:v>
                </c:pt>
                <c:pt idx="18">
                  <c:v>3.7</c:v>
                </c:pt>
                <c:pt idx="19">
                  <c:v>3.55</c:v>
                </c:pt>
              </c:numCache>
            </c:numRef>
          </c:yVal>
          <c:smooth val="0"/>
          <c:extLst xmlns:c16r2="http://schemas.microsoft.com/office/drawing/2015/06/chart">
            <c:ext xmlns:c16="http://schemas.microsoft.com/office/drawing/2014/chart" uri="{C3380CC4-5D6E-409C-BE32-E72D297353CC}">
              <c16:uniqueId val="{00000000-A228-4FF7-B235-B533AF150006}"/>
            </c:ext>
          </c:extLst>
        </c:ser>
        <c:dLbls>
          <c:showLegendKey val="0"/>
          <c:showVal val="0"/>
          <c:showCatName val="0"/>
          <c:showSerName val="0"/>
          <c:showPercent val="0"/>
          <c:showBubbleSize val="0"/>
        </c:dLbls>
        <c:axId val="1493448992"/>
        <c:axId val="1493446272"/>
      </c:scatterChart>
      <c:valAx>
        <c:axId val="1493448992"/>
        <c:scaling>
          <c:orientation val="minMax"/>
          <c:min val="3"/>
        </c:scaling>
        <c:delete val="0"/>
        <c:axPos val="b"/>
        <c:title>
          <c:tx>
            <c:rich>
              <a:bodyPr/>
              <a:lstStyle/>
              <a:p>
                <a:pPr>
                  <a:defRPr/>
                </a:pPr>
                <a:r>
                  <a:rPr lang="en-US"/>
                  <a:t>Democratic Reforms (1 to 5)</a:t>
                </a:r>
              </a:p>
            </c:rich>
          </c:tx>
          <c:layout/>
          <c:overlay val="0"/>
        </c:title>
        <c:numFmt formatCode="General" sourceLinked="1"/>
        <c:majorTickMark val="out"/>
        <c:minorTickMark val="none"/>
        <c:tickLblPos val="nextTo"/>
        <c:crossAx val="1493446272"/>
        <c:crosses val="autoZero"/>
        <c:crossBetween val="midCat"/>
      </c:valAx>
      <c:valAx>
        <c:axId val="1493446272"/>
        <c:scaling>
          <c:orientation val="minMax"/>
          <c:max val="4.8"/>
          <c:min val="3"/>
        </c:scaling>
        <c:delete val="0"/>
        <c:axPos val="l"/>
        <c:title>
          <c:tx>
            <c:rich>
              <a:bodyPr rot="-5400000" vert="horz"/>
              <a:lstStyle/>
              <a:p>
                <a:pPr>
                  <a:defRPr/>
                </a:pPr>
                <a:r>
                  <a:rPr lang="en-US"/>
                  <a:t>Economic Reforms (1 to 5)</a:t>
                </a:r>
              </a:p>
            </c:rich>
          </c:tx>
          <c:layout/>
          <c:overlay val="0"/>
        </c:title>
        <c:numFmt formatCode="General" sourceLinked="1"/>
        <c:majorTickMark val="out"/>
        <c:minorTickMark val="none"/>
        <c:tickLblPos val="nextTo"/>
        <c:crossAx val="1493448992"/>
        <c:crosses val="autoZero"/>
        <c:crossBetween val="midCat"/>
      </c:valAx>
    </c:plotArea>
    <c:plotVisOnly val="1"/>
    <c:dispBlanksAs val="gap"/>
    <c:showDLblsOverMax val="0"/>
  </c:chart>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Europe &amp; Eurasia Exports</a:t>
            </a:r>
            <a:r>
              <a:rPr lang="en-US" baseline="0" dirty="0" smtClean="0"/>
              <a:t> to Russia</a:t>
            </a:r>
            <a:r>
              <a:rPr lang="en-US" dirty="0" smtClean="0"/>
              <a:t>, </a:t>
            </a:r>
            <a:r>
              <a:rPr lang="en-US" dirty="0"/>
              <a:t>1990s vs. 2015</a:t>
            </a:r>
          </a:p>
        </c:rich>
      </c:tx>
      <c:layout/>
      <c:overlay val="0"/>
    </c:title>
    <c:autoTitleDeleted val="0"/>
    <c:plotArea>
      <c:layout/>
      <c:barChart>
        <c:barDir val="col"/>
        <c:grouping val="clustered"/>
        <c:varyColors val="0"/>
        <c:ser>
          <c:idx val="0"/>
          <c:order val="0"/>
          <c:tx>
            <c:strRef>
              <c:f>Sheet1!$E$189</c:f>
              <c:strCache>
                <c:ptCount val="1"/>
                <c:pt idx="0">
                  <c:v>1993-95</c:v>
                </c:pt>
              </c:strCache>
            </c:strRef>
          </c:tx>
          <c:invertIfNegative val="0"/>
          <c:cat>
            <c:strRef>
              <c:f>Sheet1!$D$190:$D$204</c:f>
              <c:strCache>
                <c:ptCount val="15"/>
                <c:pt idx="0">
                  <c:v>Moldova</c:v>
                </c:pt>
                <c:pt idx="1">
                  <c:v>Belarus</c:v>
                </c:pt>
                <c:pt idx="2">
                  <c:v>Kazakhstan</c:v>
                </c:pt>
                <c:pt idx="3">
                  <c:v>Georgia</c:v>
                </c:pt>
                <c:pt idx="4">
                  <c:v>Uzbekistan</c:v>
                </c:pt>
                <c:pt idx="5">
                  <c:v>Ukraine</c:v>
                </c:pt>
                <c:pt idx="6">
                  <c:v>Armenia</c:v>
                </c:pt>
                <c:pt idx="7">
                  <c:v>Kyrgyzstan</c:v>
                </c:pt>
                <c:pt idx="8">
                  <c:v>Azerbaijan</c:v>
                </c:pt>
                <c:pt idx="9">
                  <c:v>Tajikistan</c:v>
                </c:pt>
                <c:pt idx="10">
                  <c:v>Bosnia</c:v>
                </c:pt>
                <c:pt idx="11">
                  <c:v>Macedonia</c:v>
                </c:pt>
                <c:pt idx="12">
                  <c:v>Serbia</c:v>
                </c:pt>
                <c:pt idx="13">
                  <c:v>Turkmenistan</c:v>
                </c:pt>
                <c:pt idx="14">
                  <c:v>Albania</c:v>
                </c:pt>
              </c:strCache>
            </c:strRef>
          </c:cat>
          <c:val>
            <c:numRef>
              <c:f>Sheet1!$E$190:$E$204</c:f>
              <c:numCache>
                <c:formatCode>General</c:formatCode>
                <c:ptCount val="15"/>
                <c:pt idx="0">
                  <c:v>68</c:v>
                </c:pt>
                <c:pt idx="1">
                  <c:v>65</c:v>
                </c:pt>
                <c:pt idx="2">
                  <c:v>45</c:v>
                </c:pt>
                <c:pt idx="3">
                  <c:v>45</c:v>
                </c:pt>
                <c:pt idx="4">
                  <c:v>40</c:v>
                </c:pt>
                <c:pt idx="5">
                  <c:v>40</c:v>
                </c:pt>
                <c:pt idx="6">
                  <c:v>35</c:v>
                </c:pt>
                <c:pt idx="7">
                  <c:v>31.5</c:v>
                </c:pt>
                <c:pt idx="8">
                  <c:v>22</c:v>
                </c:pt>
                <c:pt idx="9">
                  <c:v>18</c:v>
                </c:pt>
                <c:pt idx="10">
                  <c:v>16</c:v>
                </c:pt>
                <c:pt idx="11">
                  <c:v>12</c:v>
                </c:pt>
                <c:pt idx="13">
                  <c:v>4</c:v>
                </c:pt>
                <c:pt idx="14">
                  <c:v>0.1</c:v>
                </c:pt>
              </c:numCache>
            </c:numRef>
          </c:val>
        </c:ser>
        <c:ser>
          <c:idx val="1"/>
          <c:order val="1"/>
          <c:tx>
            <c:strRef>
              <c:f>Sheet1!$F$189</c:f>
              <c:strCache>
                <c:ptCount val="1"/>
                <c:pt idx="0">
                  <c:v>2015</c:v>
                </c:pt>
              </c:strCache>
            </c:strRef>
          </c:tx>
          <c:invertIfNegative val="0"/>
          <c:cat>
            <c:strRef>
              <c:f>Sheet1!$D$190:$D$204</c:f>
              <c:strCache>
                <c:ptCount val="15"/>
                <c:pt idx="0">
                  <c:v>Moldova</c:v>
                </c:pt>
                <c:pt idx="1">
                  <c:v>Belarus</c:v>
                </c:pt>
                <c:pt idx="2">
                  <c:v>Kazakhstan</c:v>
                </c:pt>
                <c:pt idx="3">
                  <c:v>Georgia</c:v>
                </c:pt>
                <c:pt idx="4">
                  <c:v>Uzbekistan</c:v>
                </c:pt>
                <c:pt idx="5">
                  <c:v>Ukraine</c:v>
                </c:pt>
                <c:pt idx="6">
                  <c:v>Armenia</c:v>
                </c:pt>
                <c:pt idx="7">
                  <c:v>Kyrgyzstan</c:v>
                </c:pt>
                <c:pt idx="8">
                  <c:v>Azerbaijan</c:v>
                </c:pt>
                <c:pt idx="9">
                  <c:v>Tajikistan</c:v>
                </c:pt>
                <c:pt idx="10">
                  <c:v>Bosnia</c:v>
                </c:pt>
                <c:pt idx="11">
                  <c:v>Macedonia</c:v>
                </c:pt>
                <c:pt idx="12">
                  <c:v>Serbia</c:v>
                </c:pt>
                <c:pt idx="13">
                  <c:v>Turkmenistan</c:v>
                </c:pt>
                <c:pt idx="14">
                  <c:v>Albania</c:v>
                </c:pt>
              </c:strCache>
            </c:strRef>
          </c:cat>
          <c:val>
            <c:numRef>
              <c:f>Sheet1!$F$190:$F$204</c:f>
              <c:numCache>
                <c:formatCode>General</c:formatCode>
                <c:ptCount val="15"/>
                <c:pt idx="0">
                  <c:v>8</c:v>
                </c:pt>
                <c:pt idx="1">
                  <c:v>39</c:v>
                </c:pt>
                <c:pt idx="2">
                  <c:v>12</c:v>
                </c:pt>
                <c:pt idx="3">
                  <c:v>7</c:v>
                </c:pt>
                <c:pt idx="4">
                  <c:v>19</c:v>
                </c:pt>
                <c:pt idx="5">
                  <c:v>13</c:v>
                </c:pt>
                <c:pt idx="6">
                  <c:v>28</c:v>
                </c:pt>
                <c:pt idx="7">
                  <c:v>8</c:v>
                </c:pt>
                <c:pt idx="8">
                  <c:v>3</c:v>
                </c:pt>
                <c:pt idx="9">
                  <c:v>2</c:v>
                </c:pt>
                <c:pt idx="10">
                  <c:v>2</c:v>
                </c:pt>
                <c:pt idx="11">
                  <c:v>1</c:v>
                </c:pt>
                <c:pt idx="12">
                  <c:v>5</c:v>
                </c:pt>
                <c:pt idx="13">
                  <c:v>1</c:v>
                </c:pt>
                <c:pt idx="14">
                  <c:v>1</c:v>
                </c:pt>
              </c:numCache>
            </c:numRef>
          </c:val>
        </c:ser>
        <c:dLbls>
          <c:showLegendKey val="0"/>
          <c:showVal val="0"/>
          <c:showCatName val="0"/>
          <c:showSerName val="0"/>
          <c:showPercent val="0"/>
          <c:showBubbleSize val="0"/>
        </c:dLbls>
        <c:gapWidth val="150"/>
        <c:axId val="1501149056"/>
        <c:axId val="1501152320"/>
      </c:barChart>
      <c:catAx>
        <c:axId val="1501149056"/>
        <c:scaling>
          <c:orientation val="minMax"/>
        </c:scaling>
        <c:delete val="0"/>
        <c:axPos val="b"/>
        <c:numFmt formatCode="General" sourceLinked="0"/>
        <c:majorTickMark val="out"/>
        <c:minorTickMark val="none"/>
        <c:tickLblPos val="nextTo"/>
        <c:spPr>
          <a:ln>
            <a:solidFill>
              <a:schemeClr val="tx1"/>
            </a:solidFill>
          </a:ln>
        </c:spPr>
        <c:txPr>
          <a:bodyPr/>
          <a:lstStyle/>
          <a:p>
            <a:pPr>
              <a:defRPr b="1"/>
            </a:pPr>
            <a:endParaRPr lang="en-US"/>
          </a:p>
        </c:txPr>
        <c:crossAx val="1501152320"/>
        <c:crosses val="autoZero"/>
        <c:auto val="1"/>
        <c:lblAlgn val="ctr"/>
        <c:lblOffset val="100"/>
        <c:noMultiLvlLbl val="0"/>
      </c:catAx>
      <c:valAx>
        <c:axId val="1501152320"/>
        <c:scaling>
          <c:orientation val="minMax"/>
        </c:scaling>
        <c:delete val="0"/>
        <c:axPos val="l"/>
        <c:majorGridlines>
          <c:spPr>
            <a:ln>
              <a:solidFill>
                <a:schemeClr val="bg1">
                  <a:lumMod val="50000"/>
                  <a:alpha val="35000"/>
                </a:schemeClr>
              </a:solidFill>
            </a:ln>
          </c:spPr>
        </c:majorGridlines>
        <c:title>
          <c:tx>
            <c:rich>
              <a:bodyPr rot="-5400000" vert="horz"/>
              <a:lstStyle/>
              <a:p>
                <a:pPr>
                  <a:defRPr/>
                </a:pPr>
                <a:r>
                  <a:rPr lang="en-US" dirty="0"/>
                  <a:t>% </a:t>
                </a:r>
                <a:r>
                  <a:rPr lang="en-US" dirty="0" smtClean="0"/>
                  <a:t>Total </a:t>
                </a:r>
                <a:r>
                  <a:rPr lang="en-US" dirty="0"/>
                  <a:t>of </a:t>
                </a:r>
                <a:r>
                  <a:rPr lang="en-US" dirty="0" smtClean="0"/>
                  <a:t>Exports</a:t>
                </a:r>
                <a:endParaRPr lang="en-US" dirty="0"/>
              </a:p>
            </c:rich>
          </c:tx>
          <c:layout>
            <c:manualLayout>
              <c:xMode val="edge"/>
              <c:yMode val="edge"/>
              <c:x val="9.978487324178267E-3"/>
              <c:y val="0.36786005114745274"/>
            </c:manualLayout>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50114905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Georgia Exports to </a:t>
            </a:r>
            <a:r>
              <a:rPr lang="en-US" sz="1600" dirty="0" smtClean="0"/>
              <a:t>the World</a:t>
            </a:r>
            <a:endParaRPr lang="en-US" sz="1600" dirty="0"/>
          </a:p>
        </c:rich>
      </c:tx>
      <c:layout>
        <c:manualLayout>
          <c:xMode val="edge"/>
          <c:yMode val="edge"/>
          <c:x val="0.3030576626524854"/>
          <c:y val="8.6830363614300004E-3"/>
        </c:manualLayout>
      </c:layout>
      <c:overlay val="0"/>
    </c:title>
    <c:autoTitleDeleted val="0"/>
    <c:plotArea>
      <c:layout/>
      <c:lineChart>
        <c:grouping val="standard"/>
        <c:varyColors val="0"/>
        <c:ser>
          <c:idx val="0"/>
          <c:order val="0"/>
          <c:tx>
            <c:strRef>
              <c:f>'[DOTS.xlsx]Charts Clean'!$C$38</c:f>
              <c:strCache>
                <c:ptCount val="1"/>
                <c:pt idx="0">
                  <c:v>China</c:v>
                </c:pt>
              </c:strCache>
            </c:strRef>
          </c:tx>
          <c:spPr>
            <a:ln>
              <a:solidFill>
                <a:schemeClr val="accent4"/>
              </a:solidFill>
            </a:ln>
          </c:spPr>
          <c:marker>
            <c:symbol val="none"/>
          </c:marker>
          <c:dLbls>
            <c:dLbl>
              <c:idx val="21"/>
              <c:layout>
                <c:manualLayout>
                  <c:x val="-7.056983534192313E-3"/>
                  <c:y val="2.3991193356754988E-2"/>
                </c:manualLayout>
              </c:layout>
              <c:showLegendKey val="0"/>
              <c:showVal val="0"/>
              <c:showCatName val="0"/>
              <c:showSerName val="1"/>
              <c:showPercent val="0"/>
              <c:showBubbleSize val="0"/>
              <c:extLst>
                <c:ext xmlns:c15="http://schemas.microsoft.com/office/drawing/2012/chart" uri="{CE6537A1-D6FC-4f65-9D91-7224C49458BB}">
                  <c15:layout/>
                </c:ext>
              </c:extLst>
            </c:dLbl>
            <c:dLbl>
              <c:idx val="22"/>
              <c:layout>
                <c:manualLayout>
                  <c:x val="4.1020009706779895E-2"/>
                  <c:y val="8.5553840083715027E-2"/>
                </c:manualLayout>
              </c:layout>
              <c:showLegendKey val="0"/>
              <c:showVal val="0"/>
              <c:showCatName val="0"/>
              <c:showSerName val="1"/>
              <c:showPercent val="0"/>
              <c:showBubbleSize val="0"/>
              <c:extLst>
                <c:ext xmlns:c15="http://schemas.microsoft.com/office/drawing/2012/chart" uri="{CE6537A1-D6FC-4f65-9D91-7224C49458BB}"/>
              </c:extLst>
            </c:dLbl>
            <c:spPr>
              <a:noFill/>
              <a:ln>
                <a:noFill/>
              </a:ln>
              <a:effectLst/>
            </c:spPr>
            <c:txPr>
              <a:bodyPr/>
              <a:lstStyle/>
              <a:p>
                <a:pPr>
                  <a:defRPr>
                    <a:solidFill>
                      <a:schemeClr val="accent4"/>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'[DOTS.xlsx]Charts Clean'!$G$1:$AB$1</c:f>
              <c:numCache>
                <c:formatCode>General</c:formatCode>
                <c:ptCount val="22"/>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numCache>
            </c:numRef>
          </c:cat>
          <c:val>
            <c:numRef>
              <c:f>'[DOTS.xlsx]Charts Clean'!$G$38:$AB$38</c:f>
              <c:numCache>
                <c:formatCode>0.0%</c:formatCode>
                <c:ptCount val="22"/>
                <c:pt idx="0">
                  <c:v>4.387709112118561E-3</c:v>
                </c:pt>
                <c:pt idx="1">
                  <c:v>1.720538297069551E-3</c:v>
                </c:pt>
                <c:pt idx="2">
                  <c:v>3.8329161451814771E-3</c:v>
                </c:pt>
                <c:pt idx="3">
                  <c:v>4.416322471879364E-3</c:v>
                </c:pt>
                <c:pt idx="4">
                  <c:v>3.7694013827228381E-3</c:v>
                </c:pt>
                <c:pt idx="5">
                  <c:v>2.7849474426381161E-3</c:v>
                </c:pt>
                <c:pt idx="6">
                  <c:v>3.2930925092878953E-3</c:v>
                </c:pt>
                <c:pt idx="7">
                  <c:v>3.3669059624594254E-3</c:v>
                </c:pt>
                <c:pt idx="8">
                  <c:v>2.5187095160574958E-3</c:v>
                </c:pt>
                <c:pt idx="9">
                  <c:v>5.1279333386376243E-3</c:v>
                </c:pt>
                <c:pt idx="10">
                  <c:v>6.5857448300791037E-3</c:v>
                </c:pt>
                <c:pt idx="11">
                  <c:v>1.1152224101857618E-2</c:v>
                </c:pt>
                <c:pt idx="12">
                  <c:v>6.7131702455348052E-3</c:v>
                </c:pt>
                <c:pt idx="13">
                  <c:v>6.0111420535281365E-3</c:v>
                </c:pt>
                <c:pt idx="14">
                  <c:v>5.2633834723631338E-3</c:v>
                </c:pt>
                <c:pt idx="15">
                  <c:v>1.5954547821145283E-2</c:v>
                </c:pt>
                <c:pt idx="16">
                  <c:v>1.3195977273168191E-2</c:v>
                </c:pt>
                <c:pt idx="17">
                  <c:v>1.0770794811451071E-2</c:v>
                </c:pt>
                <c:pt idx="18">
                  <c:v>1.1653583494518964E-2</c:v>
                </c:pt>
                <c:pt idx="19">
                  <c:v>3.1588921257052691E-2</c:v>
                </c:pt>
                <c:pt idx="20">
                  <c:v>5.7087145131492101E-2</c:v>
                </c:pt>
                <c:pt idx="21">
                  <c:v>7.945715867110012E-2</c:v>
                </c:pt>
              </c:numCache>
            </c:numRef>
          </c:val>
          <c:smooth val="0"/>
        </c:ser>
        <c:ser>
          <c:idx val="1"/>
          <c:order val="1"/>
          <c:tx>
            <c:strRef>
              <c:f>'[DOTS.xlsx]Charts Clean'!$C$39</c:f>
              <c:strCache>
                <c:ptCount val="1"/>
                <c:pt idx="0">
                  <c:v>EU</c:v>
                </c:pt>
              </c:strCache>
            </c:strRef>
          </c:tx>
          <c:spPr>
            <a:ln>
              <a:solidFill>
                <a:schemeClr val="accent5"/>
              </a:solidFill>
            </a:ln>
          </c:spPr>
          <c:marker>
            <c:symbol val="none"/>
          </c:marker>
          <c:dLbls>
            <c:dLbl>
              <c:idx val="21"/>
              <c:layout>
                <c:manualLayout>
                  <c:x val="-9.8921899709744389E-3"/>
                  <c:y val="1.3097989530566402E-2"/>
                </c:manualLayout>
              </c:layout>
              <c:showLegendKey val="0"/>
              <c:showVal val="0"/>
              <c:showCatName val="0"/>
              <c:showSerName val="1"/>
              <c:showPercent val="0"/>
              <c:showBubbleSize val="0"/>
              <c:extLst>
                <c:ext xmlns:c15="http://schemas.microsoft.com/office/drawing/2012/chart" uri="{CE6537A1-D6FC-4f65-9D91-7224C49458BB}">
                  <c15:layout/>
                </c:ext>
              </c:extLst>
            </c:dLbl>
            <c:dLbl>
              <c:idx val="24"/>
              <c:layout>
                <c:manualLayout>
                  <c:x val="-5.7188003483803198E-3"/>
                  <c:y val="-1.3532842708386943E-2"/>
                </c:manualLayout>
              </c:layout>
              <c:showLegendKey val="0"/>
              <c:showVal val="0"/>
              <c:showCatName val="0"/>
              <c:showSerName val="1"/>
              <c:showPercent val="0"/>
              <c:showBubbleSize val="0"/>
              <c:extLst>
                <c:ext xmlns:c15="http://schemas.microsoft.com/office/drawing/2012/chart" uri="{CE6537A1-D6FC-4f65-9D91-7224C49458BB}"/>
              </c:extLst>
            </c:dLbl>
            <c:spPr>
              <a:noFill/>
              <a:ln>
                <a:noFill/>
              </a:ln>
              <a:effectLst/>
            </c:spPr>
            <c:txPr>
              <a:bodyPr/>
              <a:lstStyle/>
              <a:p>
                <a:pPr>
                  <a:defRPr>
                    <a:solidFill>
                      <a:schemeClr val="accent5"/>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'[DOTS.xlsx]Charts Clean'!$G$1:$AB$1</c:f>
              <c:numCache>
                <c:formatCode>General</c:formatCode>
                <c:ptCount val="22"/>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numCache>
            </c:numRef>
          </c:cat>
          <c:val>
            <c:numRef>
              <c:f>'[DOTS.xlsx]Charts Clean'!$G$39:$AB$39</c:f>
              <c:numCache>
                <c:formatCode>0.0%</c:formatCode>
                <c:ptCount val="22"/>
                <c:pt idx="0">
                  <c:v>8.7276969166732943E-2</c:v>
                </c:pt>
                <c:pt idx="1">
                  <c:v>0.16198717142497798</c:v>
                </c:pt>
                <c:pt idx="2">
                  <c:v>0.13313516896120151</c:v>
                </c:pt>
                <c:pt idx="3">
                  <c:v>0.22002197283814767</c:v>
                </c:pt>
                <c:pt idx="4">
                  <c:v>0.30684916085160546</c:v>
                </c:pt>
                <c:pt idx="5">
                  <c:v>0.24202184864075277</c:v>
                </c:pt>
                <c:pt idx="6">
                  <c:v>0.19707065891760722</c:v>
                </c:pt>
                <c:pt idx="7">
                  <c:v>0.18814783904733595</c:v>
                </c:pt>
                <c:pt idx="8">
                  <c:v>0.17788640623499982</c:v>
                </c:pt>
                <c:pt idx="9">
                  <c:v>0.19882576933930513</c:v>
                </c:pt>
                <c:pt idx="10">
                  <c:v>0.25502026318921078</c:v>
                </c:pt>
                <c:pt idx="11">
                  <c:v>0.24280200753755687</c:v>
                </c:pt>
                <c:pt idx="12">
                  <c:v>0.21791605226540312</c:v>
                </c:pt>
                <c:pt idx="13">
                  <c:v>0.22403904112147166</c:v>
                </c:pt>
                <c:pt idx="14">
                  <c:v>0.20975231685117071</c:v>
                </c:pt>
                <c:pt idx="15">
                  <c:v>0.1845440373165515</c:v>
                </c:pt>
                <c:pt idx="16">
                  <c:v>0.19384808787482782</c:v>
                </c:pt>
                <c:pt idx="17">
                  <c:v>0.14853415509565129</c:v>
                </c:pt>
                <c:pt idx="18">
                  <c:v>0.20823970982240012</c:v>
                </c:pt>
                <c:pt idx="19">
                  <c:v>0.21708816538589101</c:v>
                </c:pt>
                <c:pt idx="20">
                  <c:v>0.29338081450834957</c:v>
                </c:pt>
                <c:pt idx="21">
                  <c:v>0.27076295175802101</c:v>
                </c:pt>
              </c:numCache>
            </c:numRef>
          </c:val>
          <c:smooth val="0"/>
        </c:ser>
        <c:ser>
          <c:idx val="2"/>
          <c:order val="2"/>
          <c:tx>
            <c:strRef>
              <c:f>'[DOTS.xlsx]Charts Clean'!$C$40</c:f>
              <c:strCache>
                <c:ptCount val="1"/>
                <c:pt idx="0">
                  <c:v>Rest of World</c:v>
                </c:pt>
              </c:strCache>
            </c:strRef>
          </c:tx>
          <c:spPr>
            <a:ln>
              <a:solidFill>
                <a:schemeClr val="bg1">
                  <a:lumMod val="75000"/>
                </a:schemeClr>
              </a:solidFill>
            </a:ln>
          </c:spPr>
          <c:marker>
            <c:symbol val="none"/>
          </c:marker>
          <c:dLbls>
            <c:dLbl>
              <c:idx val="21"/>
              <c:layout>
                <c:manualLayout>
                  <c:x val="-1.0013145678218795E-2"/>
                  <c:y val="-3.8512517666060973E-2"/>
                </c:manualLayout>
              </c:layout>
              <c:tx>
                <c:rich>
                  <a:bodyPr/>
                  <a:lstStyle/>
                  <a:p>
                    <a:pPr>
                      <a:defRPr>
                        <a:solidFill>
                          <a:schemeClr val="tx1">
                            <a:lumMod val="65000"/>
                            <a:lumOff val="35000"/>
                          </a:schemeClr>
                        </a:solidFill>
                      </a:defRPr>
                    </a:pPr>
                    <a:r>
                      <a:rPr lang="en-US"/>
                      <a:t>Rest of </a:t>
                    </a:r>
                  </a:p>
                  <a:p>
                    <a:pPr>
                      <a:defRPr>
                        <a:solidFill>
                          <a:schemeClr val="tx1">
                            <a:lumMod val="65000"/>
                            <a:lumOff val="35000"/>
                          </a:schemeClr>
                        </a:solidFill>
                      </a:defRPr>
                    </a:pPr>
                    <a:r>
                      <a:rPr lang="en-US"/>
                      <a:t>World</a:t>
                    </a:r>
                  </a:p>
                </c:rich>
              </c:tx>
              <c:spPr/>
              <c:showLegendKey val="0"/>
              <c:showVal val="0"/>
              <c:showCatName val="0"/>
              <c:showSerName val="1"/>
              <c:showPercent val="0"/>
              <c:showBubbleSize val="0"/>
              <c:extLst>
                <c:ext xmlns:c15="http://schemas.microsoft.com/office/drawing/2012/chart" uri="{CE6537A1-D6FC-4f65-9D91-7224C49458BB}">
                  <c15:layout/>
                </c:ext>
              </c:extLst>
            </c:dLbl>
            <c:dLbl>
              <c:idx val="24"/>
              <c:layout>
                <c:manualLayout>
                  <c:x val="-1.2544572513856435E-2"/>
                  <c:y val="-2.2373012197004785E-2"/>
                </c:manualLayout>
              </c:layout>
              <c:spPr/>
              <c:txPr>
                <a:bodyPr/>
                <a:lstStyle/>
                <a:p>
                  <a:pPr>
                    <a:defRPr>
                      <a:solidFill>
                        <a:schemeClr val="tx1">
                          <a:lumMod val="50000"/>
                          <a:lumOff val="50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'[DOTS.xlsx]Charts Clean'!$G$1:$AB$1</c:f>
              <c:numCache>
                <c:formatCode>General</c:formatCode>
                <c:ptCount val="22"/>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numCache>
            </c:numRef>
          </c:cat>
          <c:val>
            <c:numRef>
              <c:f>'[DOTS.xlsx]Charts Clean'!$G$40:$AB$40</c:f>
              <c:numCache>
                <c:formatCode>0.0%</c:formatCode>
                <c:ptCount val="22"/>
                <c:pt idx="0">
                  <c:v>0.59804740316551341</c:v>
                </c:pt>
                <c:pt idx="1">
                  <c:v>0.55115079864168026</c:v>
                </c:pt>
                <c:pt idx="2">
                  <c:v>0.56491621471283548</c:v>
                </c:pt>
                <c:pt idx="3">
                  <c:v>0.60156354601880291</c:v>
                </c:pt>
                <c:pt idx="4">
                  <c:v>0.5639319198441074</c:v>
                </c:pt>
                <c:pt idx="5">
                  <c:v>0.54468391986251874</c:v>
                </c:pt>
                <c:pt idx="6">
                  <c:v>0.56519462342447868</c:v>
                </c:pt>
                <c:pt idx="7">
                  <c:v>0.63401710007524981</c:v>
                </c:pt>
                <c:pt idx="8">
                  <c:v>0.6391801094996824</c:v>
                </c:pt>
                <c:pt idx="9">
                  <c:v>0.63393568822483404</c:v>
                </c:pt>
                <c:pt idx="10">
                  <c:v>0.55734554136800463</c:v>
                </c:pt>
                <c:pt idx="11">
                  <c:v>0.66462263396809507</c:v>
                </c:pt>
                <c:pt idx="12">
                  <c:v>0.73836699150262186</c:v>
                </c:pt>
                <c:pt idx="13">
                  <c:v>0.74996680074660182</c:v>
                </c:pt>
                <c:pt idx="14">
                  <c:v>0.76632566610124109</c:v>
                </c:pt>
                <c:pt idx="15">
                  <c:v>0.77881051760746622</c:v>
                </c:pt>
                <c:pt idx="16">
                  <c:v>0.77623105142927051</c:v>
                </c:pt>
                <c:pt idx="17">
                  <c:v>0.82142400354881673</c:v>
                </c:pt>
                <c:pt idx="18">
                  <c:v>0.71463560819270511</c:v>
                </c:pt>
                <c:pt idx="19">
                  <c:v>0.65522660464583371</c:v>
                </c:pt>
                <c:pt idx="20">
                  <c:v>0.57562483204925341</c:v>
                </c:pt>
                <c:pt idx="21">
                  <c:v>0.55211668104284972</c:v>
                </c:pt>
              </c:numCache>
            </c:numRef>
          </c:val>
          <c:smooth val="0"/>
        </c:ser>
        <c:ser>
          <c:idx val="3"/>
          <c:order val="3"/>
          <c:tx>
            <c:strRef>
              <c:f>'[DOTS.xlsx]Charts Clean'!$C$41</c:f>
              <c:strCache>
                <c:ptCount val="1"/>
                <c:pt idx="0">
                  <c:v>Russia</c:v>
                </c:pt>
              </c:strCache>
            </c:strRef>
          </c:tx>
          <c:spPr>
            <a:ln>
              <a:solidFill>
                <a:schemeClr val="accent2"/>
              </a:solidFill>
            </a:ln>
          </c:spPr>
          <c:marker>
            <c:symbol val="none"/>
          </c:marker>
          <c:dLbls>
            <c:dLbl>
              <c:idx val="21"/>
              <c:layout>
                <c:manualLayout>
                  <c:x val="-4.2217844075429214E-3"/>
                  <c:y val="-2.178649237472767E-2"/>
                </c:manualLayout>
              </c:layout>
              <c:showLegendKey val="0"/>
              <c:showVal val="0"/>
              <c:showCatName val="0"/>
              <c:showSerName val="1"/>
              <c:showPercent val="0"/>
              <c:showBubbleSize val="0"/>
              <c:extLst>
                <c:ext xmlns:c15="http://schemas.microsoft.com/office/drawing/2012/chart" uri="{CE6537A1-D6FC-4f65-9D91-7224C49458BB}">
                  <c15:layout/>
                </c:ext>
              </c:extLst>
            </c:dLbl>
            <c:dLbl>
              <c:idx val="24"/>
              <c:layout>
                <c:manualLayout>
                  <c:x val="-1.4262096354195524E-2"/>
                  <c:y val="-1.6926389103322868E-2"/>
                </c:manualLayout>
              </c:layout>
              <c:showLegendKey val="0"/>
              <c:showVal val="0"/>
              <c:showCatName val="0"/>
              <c:showSerName val="1"/>
              <c:showPercent val="0"/>
              <c:showBubbleSize val="0"/>
              <c:extLst>
                <c:ext xmlns:c15="http://schemas.microsoft.com/office/drawing/2012/chart" uri="{CE6537A1-D6FC-4f65-9D91-7224C49458BB}"/>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'[DOTS.xlsx]Charts Clean'!$G$1:$AB$1</c:f>
              <c:numCache>
                <c:formatCode>General</c:formatCode>
                <c:ptCount val="22"/>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numCache>
            </c:numRef>
          </c:cat>
          <c:val>
            <c:numRef>
              <c:f>'[DOTS.xlsx]Charts Clean'!$G$41:$AB$41</c:f>
              <c:numCache>
                <c:formatCode>0.0%</c:formatCode>
                <c:ptCount val="22"/>
                <c:pt idx="0">
                  <c:v>0.31028791855563509</c:v>
                </c:pt>
                <c:pt idx="1">
                  <c:v>0.28514149163627217</c:v>
                </c:pt>
                <c:pt idx="2">
                  <c:v>0.29811570018078154</c:v>
                </c:pt>
                <c:pt idx="3">
                  <c:v>0.17399815867116997</c:v>
                </c:pt>
                <c:pt idx="4">
                  <c:v>0.12544951792156431</c:v>
                </c:pt>
                <c:pt idx="5">
                  <c:v>0.21050928405409028</c:v>
                </c:pt>
                <c:pt idx="6">
                  <c:v>0.23444162514862624</c:v>
                </c:pt>
                <c:pt idx="7">
                  <c:v>0.17446815491495474</c:v>
                </c:pt>
                <c:pt idx="8">
                  <c:v>0.18041477474926035</c:v>
                </c:pt>
                <c:pt idx="9">
                  <c:v>0.16211060909722325</c:v>
                </c:pt>
                <c:pt idx="10">
                  <c:v>0.18104845061270544</c:v>
                </c:pt>
                <c:pt idx="11">
                  <c:v>8.1423134392490451E-2</c:v>
                </c:pt>
                <c:pt idx="12">
                  <c:v>3.7003785986440198E-2</c:v>
                </c:pt>
                <c:pt idx="13">
                  <c:v>1.9983016078398457E-2</c:v>
                </c:pt>
                <c:pt idx="14">
                  <c:v>1.8658633575225118E-2</c:v>
                </c:pt>
                <c:pt idx="15">
                  <c:v>2.0690897254836964E-2</c:v>
                </c:pt>
                <c:pt idx="16">
                  <c:v>1.6724883422733511E-2</c:v>
                </c:pt>
                <c:pt idx="17">
                  <c:v>1.9271046544080919E-2</c:v>
                </c:pt>
                <c:pt idx="18">
                  <c:v>6.5471098490375787E-2</c:v>
                </c:pt>
                <c:pt idx="19">
                  <c:v>9.6096308711222628E-2</c:v>
                </c:pt>
                <c:pt idx="20">
                  <c:v>7.3907208310904957E-2</c:v>
                </c:pt>
                <c:pt idx="21">
                  <c:v>9.7663208528029163E-2</c:v>
                </c:pt>
              </c:numCache>
            </c:numRef>
          </c:val>
          <c:smooth val="0"/>
        </c:ser>
        <c:dLbls>
          <c:showLegendKey val="0"/>
          <c:showVal val="0"/>
          <c:showCatName val="0"/>
          <c:showSerName val="0"/>
          <c:showPercent val="0"/>
          <c:showBubbleSize val="0"/>
        </c:dLbls>
        <c:smooth val="0"/>
        <c:axId val="1527572736"/>
        <c:axId val="1527577088"/>
      </c:lineChart>
      <c:catAx>
        <c:axId val="1527572736"/>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b="1"/>
            </a:pPr>
            <a:endParaRPr lang="en-US"/>
          </a:p>
        </c:txPr>
        <c:crossAx val="1527577088"/>
        <c:crosses val="autoZero"/>
        <c:auto val="1"/>
        <c:lblAlgn val="ctr"/>
        <c:lblOffset val="100"/>
        <c:noMultiLvlLbl val="0"/>
      </c:catAx>
      <c:valAx>
        <c:axId val="1527577088"/>
        <c:scaling>
          <c:orientation val="minMax"/>
        </c:scaling>
        <c:delete val="0"/>
        <c:axPos val="l"/>
        <c:majorGridlines>
          <c:spPr>
            <a:ln>
              <a:solidFill>
                <a:schemeClr val="bg1">
                  <a:lumMod val="50000"/>
                  <a:alpha val="30000"/>
                </a:schemeClr>
              </a:solidFill>
            </a:ln>
          </c:spPr>
        </c:majorGridlines>
        <c:title>
          <c:tx>
            <c:rich>
              <a:bodyPr rot="-5400000" vert="horz"/>
              <a:lstStyle/>
              <a:p>
                <a:pPr>
                  <a:defRPr/>
                </a:pPr>
                <a:r>
                  <a:rPr lang="en-US"/>
                  <a:t>% of Total</a:t>
                </a:r>
                <a:r>
                  <a:rPr lang="en-US" baseline="0"/>
                  <a:t> Exports</a:t>
                </a:r>
                <a:endParaRPr lang="en-US"/>
              </a:p>
            </c:rich>
          </c:tx>
          <c:layout>
            <c:manualLayout>
              <c:xMode val="edge"/>
              <c:yMode val="edge"/>
              <c:x val="4.2517006802721092E-3"/>
              <c:y val="0.3923058415774951"/>
            </c:manualLayout>
          </c:layout>
          <c:overlay val="0"/>
        </c:title>
        <c:numFmt formatCode="0%" sourceLinked="0"/>
        <c:majorTickMark val="out"/>
        <c:minorTickMark val="none"/>
        <c:tickLblPos val="nextTo"/>
        <c:spPr>
          <a:ln>
            <a:solidFill>
              <a:sysClr val="windowText" lastClr="000000"/>
            </a:solidFill>
          </a:ln>
        </c:spPr>
        <c:txPr>
          <a:bodyPr/>
          <a:lstStyle/>
          <a:p>
            <a:pPr>
              <a:defRPr b="1"/>
            </a:pPr>
            <a:endParaRPr lang="en-US"/>
          </a:p>
        </c:txPr>
        <c:crossAx val="1527572736"/>
        <c:crosses val="autoZero"/>
        <c:crossBetween val="between"/>
      </c:valAx>
    </c:plotArea>
    <c:plotVisOnly val="1"/>
    <c:dispBlanksAs val="gap"/>
    <c:showDLblsOverMax val="0"/>
  </c:chart>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Georgia </a:t>
            </a:r>
            <a:r>
              <a:rPr lang="en-US" sz="1600" dirty="0" smtClean="0"/>
              <a:t>Imports from Russia, China, and </a:t>
            </a:r>
            <a:r>
              <a:rPr lang="en-US" sz="1600" dirty="0"/>
              <a:t>the EU</a:t>
            </a:r>
          </a:p>
        </c:rich>
      </c:tx>
      <c:layout>
        <c:manualLayout>
          <c:xMode val="edge"/>
          <c:yMode val="edge"/>
          <c:x val="0.30305765350759728"/>
          <c:y val="4.2735042735042739E-3"/>
        </c:manualLayout>
      </c:layout>
      <c:overlay val="0"/>
    </c:title>
    <c:autoTitleDeleted val="0"/>
    <c:plotArea>
      <c:layout/>
      <c:lineChart>
        <c:grouping val="standard"/>
        <c:varyColors val="0"/>
        <c:ser>
          <c:idx val="0"/>
          <c:order val="0"/>
          <c:tx>
            <c:strRef>
              <c:f>'Charts Clean'!$C$38</c:f>
              <c:strCache>
                <c:ptCount val="1"/>
                <c:pt idx="0">
                  <c:v>China</c:v>
                </c:pt>
              </c:strCache>
            </c:strRef>
          </c:tx>
          <c:spPr>
            <a:ln>
              <a:solidFill>
                <a:schemeClr val="accent4"/>
              </a:solidFill>
            </a:ln>
          </c:spPr>
          <c:marker>
            <c:symbol val="none"/>
          </c:marker>
          <c:dLbls>
            <c:dLbl>
              <c:idx val="22"/>
              <c:layout>
                <c:manualLayout>
                  <c:x val="3.5390963830056001E-2"/>
                  <c:y val="1.1509954868608296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4"/>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'Charts Clean'!$D$1:$AB$1</c:f>
              <c:numCache>
                <c:formatCode>General</c:formatCode>
                <c:ptCount val="25"/>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numCache>
            </c:numRef>
          </c:cat>
          <c:val>
            <c:numRef>
              <c:f>'Charts Clean'!$D$38:$AB$38</c:f>
              <c:numCache>
                <c:formatCode>0.0%</c:formatCode>
                <c:ptCount val="25"/>
                <c:pt idx="0">
                  <c:v>2.2954505107894436E-2</c:v>
                </c:pt>
                <c:pt idx="1">
                  <c:v>1.315141857161547E-2</c:v>
                </c:pt>
                <c:pt idx="2">
                  <c:v>5.1930223364882405E-4</c:v>
                </c:pt>
                <c:pt idx="3">
                  <c:v>5.7965531454216151E-4</c:v>
                </c:pt>
                <c:pt idx="4">
                  <c:v>2.0993570871714489E-3</c:v>
                </c:pt>
                <c:pt idx="5">
                  <c:v>6.4910125805356367E-4</c:v>
                </c:pt>
                <c:pt idx="6">
                  <c:v>5.5104735106616719E-3</c:v>
                </c:pt>
                <c:pt idx="7">
                  <c:v>2.8859632835354799E-3</c:v>
                </c:pt>
                <c:pt idx="8">
                  <c:v>1.8074799417464578E-3</c:v>
                </c:pt>
                <c:pt idx="9">
                  <c:v>4.1275161449817414E-3</c:v>
                </c:pt>
                <c:pt idx="10">
                  <c:v>8.4643550697209163E-3</c:v>
                </c:pt>
                <c:pt idx="11">
                  <c:v>1.3319015361696591E-2</c:v>
                </c:pt>
                <c:pt idx="12">
                  <c:v>1.0368971164100424E-2</c:v>
                </c:pt>
                <c:pt idx="13">
                  <c:v>1.5385205592945908E-2</c:v>
                </c:pt>
                <c:pt idx="14">
                  <c:v>2.0397175901765381E-2</c:v>
                </c:pt>
                <c:pt idx="15">
                  <c:v>3.2795766409383899E-2</c:v>
                </c:pt>
                <c:pt idx="16">
                  <c:v>4.0131914273804477E-2</c:v>
                </c:pt>
                <c:pt idx="17">
                  <c:v>4.2022504858280588E-2</c:v>
                </c:pt>
                <c:pt idx="18">
                  <c:v>4.9640219047580841E-2</c:v>
                </c:pt>
                <c:pt idx="19">
                  <c:v>9.4210603834350079E-2</c:v>
                </c:pt>
                <c:pt idx="20">
                  <c:v>8.2532564012769913E-2</c:v>
                </c:pt>
                <c:pt idx="21">
                  <c:v>9.1976344143159555E-2</c:v>
                </c:pt>
                <c:pt idx="22">
                  <c:v>9.6602078759433441E-2</c:v>
                </c:pt>
                <c:pt idx="23">
                  <c:v>0.10529514294179081</c:v>
                </c:pt>
                <c:pt idx="24">
                  <c:v>0.10133873184603841</c:v>
                </c:pt>
              </c:numCache>
            </c:numRef>
          </c:val>
          <c:smooth val="0"/>
        </c:ser>
        <c:ser>
          <c:idx val="1"/>
          <c:order val="1"/>
          <c:tx>
            <c:strRef>
              <c:f>'Charts Clean'!$C$39</c:f>
              <c:strCache>
                <c:ptCount val="1"/>
                <c:pt idx="0">
                  <c:v>EU</c:v>
                </c:pt>
              </c:strCache>
            </c:strRef>
          </c:tx>
          <c:spPr>
            <a:ln>
              <a:solidFill>
                <a:schemeClr val="accent5"/>
              </a:solidFill>
            </a:ln>
          </c:spPr>
          <c:marker>
            <c:symbol val="none"/>
          </c:marker>
          <c:dLbls>
            <c:dLbl>
              <c:idx val="24"/>
              <c:layout>
                <c:manualLayout>
                  <c:x val="-1.5569630632647137E-2"/>
                  <c:y val="-2.2282959055000502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5"/>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'Charts Clean'!$D$1:$AB$1</c:f>
              <c:numCache>
                <c:formatCode>General</c:formatCode>
                <c:ptCount val="25"/>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numCache>
            </c:numRef>
          </c:cat>
          <c:val>
            <c:numRef>
              <c:f>'Charts Clean'!$D$39:$AB$39</c:f>
              <c:numCache>
                <c:formatCode>0.0%</c:formatCode>
                <c:ptCount val="25"/>
                <c:pt idx="0">
                  <c:v>0.14868740274773126</c:v>
                </c:pt>
                <c:pt idx="1">
                  <c:v>0.29691738595207451</c:v>
                </c:pt>
                <c:pt idx="2">
                  <c:v>0.22998266842460036</c:v>
                </c:pt>
                <c:pt idx="3">
                  <c:v>0.39818703580399978</c:v>
                </c:pt>
                <c:pt idx="4">
                  <c:v>0.3719696426346637</c:v>
                </c:pt>
                <c:pt idx="5">
                  <c:v>0.3583513487047858</c:v>
                </c:pt>
                <c:pt idx="6">
                  <c:v>0.42749795190254675</c:v>
                </c:pt>
                <c:pt idx="7">
                  <c:v>0.38840902213334633</c:v>
                </c:pt>
                <c:pt idx="8">
                  <c:v>0.40797820520277317</c:v>
                </c:pt>
                <c:pt idx="9">
                  <c:v>0.40331015406288478</c:v>
                </c:pt>
                <c:pt idx="10">
                  <c:v>0.39283873631096516</c:v>
                </c:pt>
                <c:pt idx="11">
                  <c:v>0.3365512434583407</c:v>
                </c:pt>
                <c:pt idx="12">
                  <c:v>0.34609998873471332</c:v>
                </c:pt>
                <c:pt idx="13">
                  <c:v>0.32005111024566224</c:v>
                </c:pt>
                <c:pt idx="14">
                  <c:v>0.30509013361002585</c:v>
                </c:pt>
                <c:pt idx="15">
                  <c:v>0.28498317531079537</c:v>
                </c:pt>
                <c:pt idx="16">
                  <c:v>0.26214392307336609</c:v>
                </c:pt>
                <c:pt idx="17">
                  <c:v>0.28830762950805017</c:v>
                </c:pt>
                <c:pt idx="18">
                  <c:v>0.29320912718574482</c:v>
                </c:pt>
                <c:pt idx="19">
                  <c:v>0.27667260849096159</c:v>
                </c:pt>
                <c:pt idx="20">
                  <c:v>0.29627527018140837</c:v>
                </c:pt>
                <c:pt idx="21">
                  <c:v>0.28853944687978994</c:v>
                </c:pt>
                <c:pt idx="22">
                  <c:v>0.2696654537779069</c:v>
                </c:pt>
                <c:pt idx="23">
                  <c:v>0.27940832962851486</c:v>
                </c:pt>
                <c:pt idx="24">
                  <c:v>0.28797637056808378</c:v>
                </c:pt>
              </c:numCache>
            </c:numRef>
          </c:val>
          <c:smooth val="0"/>
        </c:ser>
        <c:ser>
          <c:idx val="3"/>
          <c:order val="2"/>
          <c:tx>
            <c:strRef>
              <c:f>'Charts Clean'!$C$41</c:f>
              <c:strCache>
                <c:ptCount val="1"/>
                <c:pt idx="0">
                  <c:v>Russia</c:v>
                </c:pt>
              </c:strCache>
            </c:strRef>
          </c:tx>
          <c:spPr>
            <a:ln>
              <a:solidFill>
                <a:schemeClr val="accent2"/>
              </a:solidFill>
            </a:ln>
          </c:spPr>
          <c:marker>
            <c:symbol val="none"/>
          </c:marker>
          <c:dLbls>
            <c:dLbl>
              <c:idx val="24"/>
              <c:layout>
                <c:manualLayout>
                  <c:x val="-1.0040311946652601E-2"/>
                  <c:y val="-1.9099998025671423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'Charts Clean'!$D$1:$AB$1</c:f>
              <c:numCache>
                <c:formatCode>General</c:formatCode>
                <c:ptCount val="25"/>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numCache>
            </c:numRef>
          </c:cat>
          <c:val>
            <c:numRef>
              <c:f>'Charts Clean'!$D$41:$AB$41</c:f>
              <c:numCache>
                <c:formatCode>0.0%</c:formatCode>
                <c:ptCount val="25"/>
                <c:pt idx="0">
                  <c:v>0</c:v>
                </c:pt>
                <c:pt idx="1">
                  <c:v>0</c:v>
                </c:pt>
                <c:pt idx="2">
                  <c:v>9.8421808471956168E-2</c:v>
                </c:pt>
                <c:pt idx="3">
                  <c:v>8.3443006931142982E-2</c:v>
                </c:pt>
                <c:pt idx="4">
                  <c:v>9.8059825504613993E-2</c:v>
                </c:pt>
                <c:pt idx="5">
                  <c:v>0.12027117812212146</c:v>
                </c:pt>
                <c:pt idx="6">
                  <c:v>9.2283790141332395E-2</c:v>
                </c:pt>
                <c:pt idx="7">
                  <c:v>7.4656980302796355E-2</c:v>
                </c:pt>
                <c:pt idx="8">
                  <c:v>4.9591359163970922E-2</c:v>
                </c:pt>
                <c:pt idx="9">
                  <c:v>6.3949891976113588E-2</c:v>
                </c:pt>
                <c:pt idx="10">
                  <c:v>9.6674617061522375E-2</c:v>
                </c:pt>
                <c:pt idx="11">
                  <c:v>0.10143616706185893</c:v>
                </c:pt>
                <c:pt idx="12">
                  <c:v>0.10462830043175703</c:v>
                </c:pt>
                <c:pt idx="13">
                  <c:v>0.13325622982780783</c:v>
                </c:pt>
                <c:pt idx="14">
                  <c:v>0.14855702244710497</c:v>
                </c:pt>
                <c:pt idx="15">
                  <c:v>0.10971209665764171</c:v>
                </c:pt>
                <c:pt idx="16">
                  <c:v>8.8311347819540323E-2</c:v>
                </c:pt>
                <c:pt idx="17">
                  <c:v>7.4030033593786779E-2</c:v>
                </c:pt>
                <c:pt idx="18">
                  <c:v>7.3825054097288512E-2</c:v>
                </c:pt>
                <c:pt idx="19">
                  <c:v>7.0036240447696213E-2</c:v>
                </c:pt>
                <c:pt idx="20">
                  <c:v>7.6655100875882121E-2</c:v>
                </c:pt>
                <c:pt idx="21">
                  <c:v>8.9419928524740039E-2</c:v>
                </c:pt>
                <c:pt idx="22">
                  <c:v>8.5577971494590996E-2</c:v>
                </c:pt>
                <c:pt idx="23">
                  <c:v>0.10532460072300898</c:v>
                </c:pt>
                <c:pt idx="24">
                  <c:v>0.11150750181037807</c:v>
                </c:pt>
              </c:numCache>
            </c:numRef>
          </c:val>
          <c:smooth val="0"/>
        </c:ser>
        <c:dLbls>
          <c:showLegendKey val="0"/>
          <c:showVal val="0"/>
          <c:showCatName val="0"/>
          <c:showSerName val="0"/>
          <c:showPercent val="0"/>
          <c:showBubbleSize val="0"/>
        </c:dLbls>
        <c:smooth val="0"/>
        <c:axId val="1527577632"/>
        <c:axId val="1527576544"/>
      </c:lineChart>
      <c:catAx>
        <c:axId val="1527577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b="1"/>
            </a:pPr>
            <a:endParaRPr lang="en-US"/>
          </a:p>
        </c:txPr>
        <c:crossAx val="1527576544"/>
        <c:crosses val="autoZero"/>
        <c:auto val="1"/>
        <c:lblAlgn val="ctr"/>
        <c:lblOffset val="100"/>
        <c:noMultiLvlLbl val="0"/>
      </c:catAx>
      <c:valAx>
        <c:axId val="1527576544"/>
        <c:scaling>
          <c:orientation val="minMax"/>
        </c:scaling>
        <c:delete val="0"/>
        <c:axPos val="l"/>
        <c:majorGridlines>
          <c:spPr>
            <a:ln>
              <a:solidFill>
                <a:schemeClr val="bg1">
                  <a:lumMod val="50000"/>
                  <a:alpha val="30000"/>
                </a:schemeClr>
              </a:solidFill>
            </a:ln>
          </c:spPr>
        </c:majorGridlines>
        <c:title>
          <c:tx>
            <c:rich>
              <a:bodyPr rot="-5400000" vert="horz"/>
              <a:lstStyle/>
              <a:p>
                <a:pPr>
                  <a:defRPr/>
                </a:pPr>
                <a:r>
                  <a:rPr lang="en-US"/>
                  <a:t>% of Total</a:t>
                </a:r>
                <a:r>
                  <a:rPr lang="en-US" baseline="0"/>
                  <a:t> Exports</a:t>
                </a:r>
                <a:endParaRPr lang="en-US"/>
              </a:p>
            </c:rich>
          </c:tx>
          <c:layout>
            <c:manualLayout>
              <c:xMode val="edge"/>
              <c:yMode val="edge"/>
              <c:x val="4.2517006802721092E-3"/>
              <c:y val="0.3923058415774951"/>
            </c:manualLayout>
          </c:layout>
          <c:overlay val="0"/>
        </c:title>
        <c:numFmt formatCode="0%" sourceLinked="0"/>
        <c:majorTickMark val="out"/>
        <c:minorTickMark val="none"/>
        <c:tickLblPos val="nextTo"/>
        <c:spPr>
          <a:ln>
            <a:solidFill>
              <a:sysClr val="windowText" lastClr="000000"/>
            </a:solidFill>
          </a:ln>
        </c:spPr>
        <c:txPr>
          <a:bodyPr/>
          <a:lstStyle/>
          <a:p>
            <a:pPr>
              <a:defRPr b="1"/>
            </a:pPr>
            <a:endParaRPr lang="en-US"/>
          </a:p>
        </c:txPr>
        <c:crossAx val="1527577632"/>
        <c:crosses val="autoZero"/>
        <c:crossBetween val="between"/>
      </c:valAx>
    </c:plotArea>
    <c:plotVisOnly val="1"/>
    <c:dispBlanksAs val="gap"/>
    <c:showDLblsOverMax val="0"/>
  </c:chart>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GDP </a:t>
            </a:r>
            <a:r>
              <a:rPr lang="en-US" dirty="0"/>
              <a:t>Exposure </a:t>
            </a:r>
            <a:r>
              <a:rPr lang="en-US" dirty="0" smtClean="0"/>
              <a:t>in Eurasia to </a:t>
            </a:r>
            <a:r>
              <a:rPr lang="en-US" dirty="0"/>
              <a:t>Russia's</a:t>
            </a:r>
            <a:r>
              <a:rPr lang="en-US" baseline="0" dirty="0"/>
              <a:t> Economy in 2014</a:t>
            </a:r>
            <a:endParaRPr lang="en-US" dirty="0"/>
          </a:p>
        </c:rich>
      </c:tx>
      <c:layout/>
      <c:overlay val="0"/>
    </c:title>
    <c:autoTitleDeleted val="0"/>
    <c:plotArea>
      <c:layout/>
      <c:barChart>
        <c:barDir val="col"/>
        <c:grouping val="stacked"/>
        <c:varyColors val="0"/>
        <c:ser>
          <c:idx val="0"/>
          <c:order val="0"/>
          <c:tx>
            <c:strRef>
              <c:f>Sheet1!$B$123</c:f>
              <c:strCache>
                <c:ptCount val="1"/>
                <c:pt idx="0">
                  <c:v>Remittances</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Sheet1!$A$124:$A$129</c:f>
              <c:strCache>
                <c:ptCount val="6"/>
                <c:pt idx="0">
                  <c:v>Belarus</c:v>
                </c:pt>
                <c:pt idx="1">
                  <c:v>Armenia </c:v>
                </c:pt>
                <c:pt idx="2">
                  <c:v>Moldova</c:v>
                </c:pt>
                <c:pt idx="3">
                  <c:v>Ukraine</c:v>
                </c:pt>
                <c:pt idx="4">
                  <c:v>Georgia</c:v>
                </c:pt>
                <c:pt idx="5">
                  <c:v>Azerbaijan</c:v>
                </c:pt>
              </c:strCache>
            </c:strRef>
          </c:cat>
          <c:val>
            <c:numRef>
              <c:f>Sheet1!$B$124:$B$129</c:f>
              <c:numCache>
                <c:formatCode>General</c:formatCode>
                <c:ptCount val="6"/>
                <c:pt idx="0">
                  <c:v>1.1000000000000001</c:v>
                </c:pt>
                <c:pt idx="1">
                  <c:v>12.1</c:v>
                </c:pt>
                <c:pt idx="2">
                  <c:v>8.9</c:v>
                </c:pt>
                <c:pt idx="3">
                  <c:v>3.1</c:v>
                </c:pt>
                <c:pt idx="4">
                  <c:v>8.1999999999999993</c:v>
                </c:pt>
                <c:pt idx="5">
                  <c:v>1.8</c:v>
                </c:pt>
              </c:numCache>
            </c:numRef>
          </c:val>
        </c:ser>
        <c:ser>
          <c:idx val="1"/>
          <c:order val="1"/>
          <c:tx>
            <c:strRef>
              <c:f>Sheet1!$C$123</c:f>
              <c:strCache>
                <c:ptCount val="1"/>
                <c:pt idx="0">
                  <c:v>Trade</c:v>
                </c:pt>
              </c:strCache>
            </c:strRef>
          </c:tx>
          <c:invertIfNegative val="0"/>
          <c:dLbls>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Sheet1!$A$124:$A$129</c:f>
              <c:strCache>
                <c:ptCount val="6"/>
                <c:pt idx="0">
                  <c:v>Belarus</c:v>
                </c:pt>
                <c:pt idx="1">
                  <c:v>Armenia </c:v>
                </c:pt>
                <c:pt idx="2">
                  <c:v>Moldova</c:v>
                </c:pt>
                <c:pt idx="3">
                  <c:v>Ukraine</c:v>
                </c:pt>
                <c:pt idx="4">
                  <c:v>Georgia</c:v>
                </c:pt>
                <c:pt idx="5">
                  <c:v>Azerbaijan</c:v>
                </c:pt>
              </c:strCache>
            </c:strRef>
          </c:cat>
          <c:val>
            <c:numRef>
              <c:f>Sheet1!$C$124:$C$129</c:f>
              <c:numCache>
                <c:formatCode>General</c:formatCode>
                <c:ptCount val="6"/>
                <c:pt idx="0">
                  <c:v>26.2</c:v>
                </c:pt>
                <c:pt idx="1">
                  <c:v>7.8</c:v>
                </c:pt>
                <c:pt idx="2">
                  <c:v>11.8</c:v>
                </c:pt>
                <c:pt idx="3">
                  <c:v>11.8</c:v>
                </c:pt>
                <c:pt idx="4">
                  <c:v>3</c:v>
                </c:pt>
                <c:pt idx="5">
                  <c:v>1.7</c:v>
                </c:pt>
              </c:numCache>
            </c:numRef>
          </c:val>
        </c:ser>
        <c:ser>
          <c:idx val="2"/>
          <c:order val="2"/>
          <c:tx>
            <c:strRef>
              <c:f>Sheet1!$D$123</c:f>
              <c:strCache>
                <c:ptCount val="1"/>
                <c:pt idx="0">
                  <c:v>FDI</c:v>
                </c:pt>
              </c:strCache>
            </c:strRef>
          </c:tx>
          <c:invertIfNegative val="0"/>
          <c:dLbls>
            <c:dLbl>
              <c:idx val="3"/>
              <c:layout>
                <c:manualLayout>
                  <c:x val="0"/>
                  <c:y val="-4.2735042735042739E-3"/>
                </c:manualLayout>
              </c:layout>
              <c:showLegendKey val="0"/>
              <c:showVal val="1"/>
              <c:showCatName val="0"/>
              <c:showSerName val="1"/>
              <c:showPercent val="0"/>
              <c:showBubbleSize val="0"/>
              <c:extLst>
                <c:ext xmlns:c15="http://schemas.microsoft.com/office/drawing/2012/chart" uri="{CE6537A1-D6FC-4f65-9D91-7224C49458BB}">
                  <c15:layout/>
                </c:ext>
              </c:extLst>
            </c:dLbl>
            <c:dLbl>
              <c:idx val="4"/>
              <c:layout>
                <c:manualLayout>
                  <c:x val="0"/>
                  <c:y val="-4.273504273504352E-3"/>
                </c:manualLayout>
              </c:layout>
              <c:showLegendKey val="0"/>
              <c:showVal val="1"/>
              <c:showCatName val="0"/>
              <c:showSerName val="1"/>
              <c:showPercent val="0"/>
              <c:showBubbleSize val="0"/>
              <c:extLst>
                <c:ext xmlns:c15="http://schemas.microsoft.com/office/drawing/2012/chart" uri="{CE6537A1-D6FC-4f65-9D91-7224C49458BB}">
                  <c15:layout/>
                </c:ext>
              </c:extLst>
            </c:dLbl>
            <c:dLbl>
              <c:idx val="5"/>
              <c:layout>
                <c:manualLayout>
                  <c:x val="-1.039292604736326E-16"/>
                  <c:y val="-6.41025641025641E-3"/>
                </c:manualLayout>
              </c:layout>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1"/>
            <c:showPercent val="0"/>
            <c:showBubbleSize val="0"/>
            <c:showLeaderLines val="0"/>
            <c:extLst>
              <c:ext xmlns:c15="http://schemas.microsoft.com/office/drawing/2012/chart" uri="{CE6537A1-D6FC-4f65-9D91-7224C49458BB}">
                <c15:layout/>
                <c15:showLeaderLines val="0"/>
              </c:ext>
            </c:extLst>
          </c:dLbls>
          <c:cat>
            <c:strRef>
              <c:f>Sheet1!$A$124:$A$129</c:f>
              <c:strCache>
                <c:ptCount val="6"/>
                <c:pt idx="0">
                  <c:v>Belarus</c:v>
                </c:pt>
                <c:pt idx="1">
                  <c:v>Armenia </c:v>
                </c:pt>
                <c:pt idx="2">
                  <c:v>Moldova</c:v>
                </c:pt>
                <c:pt idx="3">
                  <c:v>Ukraine</c:v>
                </c:pt>
                <c:pt idx="4">
                  <c:v>Georgia</c:v>
                </c:pt>
                <c:pt idx="5">
                  <c:v>Azerbaijan</c:v>
                </c:pt>
              </c:strCache>
            </c:strRef>
          </c:cat>
          <c:val>
            <c:numRef>
              <c:f>Sheet1!$D$124:$D$129</c:f>
              <c:numCache>
                <c:formatCode>General</c:formatCode>
                <c:ptCount val="6"/>
                <c:pt idx="0">
                  <c:v>1.6</c:v>
                </c:pt>
                <c:pt idx="1">
                  <c:v>2.2000000000000002</c:v>
                </c:pt>
                <c:pt idx="2">
                  <c:v>0.8</c:v>
                </c:pt>
                <c:pt idx="3">
                  <c:v>0.2</c:v>
                </c:pt>
                <c:pt idx="4">
                  <c:v>0.3</c:v>
                </c:pt>
                <c:pt idx="5">
                  <c:v>0.3</c:v>
                </c:pt>
              </c:numCache>
            </c:numRef>
          </c:val>
        </c:ser>
        <c:dLbls>
          <c:showLegendKey val="0"/>
          <c:showVal val="0"/>
          <c:showCatName val="0"/>
          <c:showSerName val="0"/>
          <c:showPercent val="0"/>
          <c:showBubbleSize val="0"/>
        </c:dLbls>
        <c:gapWidth val="150"/>
        <c:overlap val="100"/>
        <c:axId val="1527575456"/>
        <c:axId val="1527576000"/>
      </c:barChart>
      <c:catAx>
        <c:axId val="1527575456"/>
        <c:scaling>
          <c:orientation val="minMax"/>
        </c:scaling>
        <c:delete val="0"/>
        <c:axPos val="b"/>
        <c:numFmt formatCode="General" sourceLinked="0"/>
        <c:majorTickMark val="out"/>
        <c:minorTickMark val="none"/>
        <c:tickLblPos val="nextTo"/>
        <c:spPr>
          <a:ln>
            <a:solidFill>
              <a:schemeClr val="tx1"/>
            </a:solidFill>
          </a:ln>
        </c:spPr>
        <c:txPr>
          <a:bodyPr/>
          <a:lstStyle/>
          <a:p>
            <a:pPr>
              <a:defRPr b="1"/>
            </a:pPr>
            <a:endParaRPr lang="en-US"/>
          </a:p>
        </c:txPr>
        <c:crossAx val="1527576000"/>
        <c:crosses val="autoZero"/>
        <c:auto val="1"/>
        <c:lblAlgn val="ctr"/>
        <c:lblOffset val="100"/>
        <c:noMultiLvlLbl val="0"/>
      </c:catAx>
      <c:valAx>
        <c:axId val="1527576000"/>
        <c:scaling>
          <c:orientation val="minMax"/>
        </c:scaling>
        <c:delete val="0"/>
        <c:axPos val="l"/>
        <c:majorGridlines>
          <c:spPr>
            <a:ln>
              <a:solidFill>
                <a:schemeClr val="bg1">
                  <a:lumMod val="50000"/>
                  <a:alpha val="35000"/>
                </a:schemeClr>
              </a:solidFill>
            </a:ln>
          </c:spPr>
        </c:majorGridlines>
        <c:title>
          <c:tx>
            <c:rich>
              <a:bodyPr rot="-5400000" vert="horz"/>
              <a:lstStyle/>
              <a:p>
                <a:pPr>
                  <a:defRPr/>
                </a:pPr>
                <a:r>
                  <a:rPr lang="en-US"/>
                  <a:t>% of GDP</a:t>
                </a:r>
              </a:p>
            </c:rich>
          </c:tx>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527575456"/>
        <c:crosses val="autoZero"/>
        <c:crossBetween val="between"/>
      </c:valAx>
    </c:plotArea>
    <c:plotVisOnly val="1"/>
    <c:dispBlanksAs val="gap"/>
    <c:showDLblsOverMax val="0"/>
  </c:chart>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Remittances</a:t>
            </a:r>
            <a:r>
              <a:rPr lang="en-US" baseline="0" dirty="0" smtClean="0"/>
              <a:t> </a:t>
            </a:r>
            <a:r>
              <a:rPr lang="en-US" baseline="0" dirty="0"/>
              <a:t>in </a:t>
            </a:r>
            <a:r>
              <a:rPr lang="en-US" baseline="0" dirty="0" smtClean="0"/>
              <a:t>Eurasia </a:t>
            </a:r>
            <a:r>
              <a:rPr lang="en-US" baseline="0" dirty="0"/>
              <a:t>(% of GDP)</a:t>
            </a:r>
            <a:endParaRPr lang="en-US" dirty="0"/>
          </a:p>
        </c:rich>
      </c:tx>
      <c:layout/>
      <c:overlay val="0"/>
    </c:title>
    <c:autoTitleDeleted val="0"/>
    <c:plotArea>
      <c:layout/>
      <c:lineChart>
        <c:grouping val="standard"/>
        <c:varyColors val="0"/>
        <c:ser>
          <c:idx val="0"/>
          <c:order val="0"/>
          <c:tx>
            <c:strRef>
              <c:f>Data!$A$2</c:f>
              <c:strCache>
                <c:ptCount val="1"/>
                <c:pt idx="0">
                  <c:v>Armenia</c:v>
                </c:pt>
              </c:strCache>
            </c:strRef>
          </c:tx>
          <c:marker>
            <c:symbol val="none"/>
          </c:marker>
          <c:cat>
            <c:numRef>
              <c:f>Data!$E$1:$S$1</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Data!$E$2:$S$2</c:f>
              <c:numCache>
                <c:formatCode>General</c:formatCode>
                <c:ptCount val="15"/>
                <c:pt idx="0">
                  <c:v>4.5758351031510891</c:v>
                </c:pt>
                <c:pt idx="1">
                  <c:v>4.4554916368528223</c:v>
                </c:pt>
                <c:pt idx="2">
                  <c:v>5.511837919833857</c:v>
                </c:pt>
                <c:pt idx="3">
                  <c:v>5.9743644787476038</c:v>
                </c:pt>
                <c:pt idx="4">
                  <c:v>12.149828345792024</c:v>
                </c:pt>
                <c:pt idx="5">
                  <c:v>18.676397413879204</c:v>
                </c:pt>
                <c:pt idx="6">
                  <c:v>18.312818934598063</c:v>
                </c:pt>
                <c:pt idx="7">
                  <c:v>17.861407806691844</c:v>
                </c:pt>
                <c:pt idx="8">
                  <c:v>16.327049178754553</c:v>
                </c:pt>
                <c:pt idx="9">
                  <c:v>16.649164692597935</c:v>
                </c:pt>
                <c:pt idx="10">
                  <c:v>18.02684075411015</c:v>
                </c:pt>
                <c:pt idx="11">
                  <c:v>17.734223505751839</c:v>
                </c:pt>
                <c:pt idx="12">
                  <c:v>19.230819597476135</c:v>
                </c:pt>
                <c:pt idx="13">
                  <c:v>21.015705159185192</c:v>
                </c:pt>
                <c:pt idx="14">
                  <c:v>19.101081458781053</c:v>
                </c:pt>
              </c:numCache>
            </c:numRef>
          </c:val>
          <c:smooth val="0"/>
        </c:ser>
        <c:ser>
          <c:idx val="1"/>
          <c:order val="1"/>
          <c:tx>
            <c:strRef>
              <c:f>Data!$A$3</c:f>
              <c:strCache>
                <c:ptCount val="1"/>
                <c:pt idx="0">
                  <c:v>Azerbaijan</c:v>
                </c:pt>
              </c:strCache>
            </c:strRef>
          </c:tx>
          <c:marker>
            <c:symbol val="none"/>
          </c:marker>
          <c:val>
            <c:numRef>
              <c:f>Data!$E$3:$S$3</c:f>
              <c:numCache>
                <c:formatCode>General</c:formatCode>
                <c:ptCount val="15"/>
                <c:pt idx="0">
                  <c:v>1.0835605515388627</c:v>
                </c:pt>
                <c:pt idx="1">
                  <c:v>1.8243161245516351</c:v>
                </c:pt>
                <c:pt idx="2">
                  <c:v>2.9138273519080595</c:v>
                </c:pt>
                <c:pt idx="3">
                  <c:v>2.3496769699045674</c:v>
                </c:pt>
                <c:pt idx="4">
                  <c:v>2.6217117727256598</c:v>
                </c:pt>
                <c:pt idx="5">
                  <c:v>4.7052861404272308</c:v>
                </c:pt>
                <c:pt idx="6">
                  <c:v>3.7659688780090717</c:v>
                </c:pt>
                <c:pt idx="7">
                  <c:v>3.835769480439343</c:v>
                </c:pt>
                <c:pt idx="8">
                  <c:v>3.1079832753654961</c:v>
                </c:pt>
                <c:pt idx="9">
                  <c:v>2.8326998890496182</c:v>
                </c:pt>
                <c:pt idx="10">
                  <c:v>2.6658297402566817</c:v>
                </c:pt>
                <c:pt idx="11">
                  <c:v>2.8704068123343958</c:v>
                </c:pt>
                <c:pt idx="12">
                  <c:v>2.8956114603203997</c:v>
                </c:pt>
                <c:pt idx="13">
                  <c:v>2.3561128158563251</c:v>
                </c:pt>
                <c:pt idx="14">
                  <c:v>2.4554160094137112</c:v>
                </c:pt>
              </c:numCache>
            </c:numRef>
          </c:val>
          <c:smooth val="0"/>
        </c:ser>
        <c:ser>
          <c:idx val="2"/>
          <c:order val="2"/>
          <c:tx>
            <c:strRef>
              <c:f>Data!$A$4</c:f>
              <c:strCache>
                <c:ptCount val="1"/>
                <c:pt idx="0">
                  <c:v>Belarus</c:v>
                </c:pt>
              </c:strCache>
            </c:strRef>
          </c:tx>
          <c:marker>
            <c:symbol val="none"/>
          </c:marker>
          <c:val>
            <c:numRef>
              <c:f>Data!$E$4:$S$4</c:f>
              <c:numCache>
                <c:formatCode>General</c:formatCode>
                <c:ptCount val="15"/>
                <c:pt idx="0">
                  <c:v>1.0928913037747312</c:v>
                </c:pt>
                <c:pt idx="1">
                  <c:v>1.2076258105128923</c:v>
                </c:pt>
                <c:pt idx="2">
                  <c:v>0.96129304756561318</c:v>
                </c:pt>
                <c:pt idx="3">
                  <c:v>1.2476552801799734</c:v>
                </c:pt>
                <c:pt idx="4">
                  <c:v>1.1092584282925351</c:v>
                </c:pt>
                <c:pt idx="5">
                  <c:v>0.65739621406209903</c:v>
                </c:pt>
                <c:pt idx="6">
                  <c:v>0.72561358249965302</c:v>
                </c:pt>
                <c:pt idx="7">
                  <c:v>0.63676474409074035</c:v>
                </c:pt>
                <c:pt idx="8">
                  <c:v>0.96013019547610456</c:v>
                </c:pt>
                <c:pt idx="9">
                  <c:v>1.0238035966828236</c:v>
                </c:pt>
                <c:pt idx="10">
                  <c:v>1.0418150740441925</c:v>
                </c:pt>
                <c:pt idx="11">
                  <c:v>1.4909283578988533</c:v>
                </c:pt>
                <c:pt idx="12">
                  <c:v>1.6554155844014065</c:v>
                </c:pt>
                <c:pt idx="13">
                  <c:v>1.660108777863313</c:v>
                </c:pt>
                <c:pt idx="14">
                  <c:v>1.6388393555572545</c:v>
                </c:pt>
              </c:numCache>
            </c:numRef>
          </c:val>
          <c:smooth val="0"/>
        </c:ser>
        <c:ser>
          <c:idx val="3"/>
          <c:order val="3"/>
          <c:tx>
            <c:strRef>
              <c:f>Data!$A$5</c:f>
              <c:strCache>
                <c:ptCount val="1"/>
                <c:pt idx="0">
                  <c:v>Georgia</c:v>
                </c:pt>
              </c:strCache>
            </c:strRef>
          </c:tx>
          <c:marker>
            <c:symbol val="none"/>
          </c:marker>
          <c:val>
            <c:numRef>
              <c:f>Data!$E$5:$S$5</c:f>
              <c:numCache>
                <c:formatCode>General</c:formatCode>
                <c:ptCount val="15"/>
                <c:pt idx="0">
                  <c:v>8.9453527767544259</c:v>
                </c:pt>
                <c:pt idx="1">
                  <c:v>5.6313306016868632</c:v>
                </c:pt>
                <c:pt idx="2">
                  <c:v>6.7864674655804054</c:v>
                </c:pt>
                <c:pt idx="3">
                  <c:v>5.9122251453044141</c:v>
                </c:pt>
                <c:pt idx="4">
                  <c:v>5.9164675987154851</c:v>
                </c:pt>
                <c:pt idx="5">
                  <c:v>6.9569412314664865</c:v>
                </c:pt>
                <c:pt idx="6">
                  <c:v>8.0996239994598351</c:v>
                </c:pt>
                <c:pt idx="7">
                  <c:v>8.6805931243666965</c:v>
                </c:pt>
                <c:pt idx="8">
                  <c:v>8.3237014009357448</c:v>
                </c:pt>
                <c:pt idx="9">
                  <c:v>10.324478654975511</c:v>
                </c:pt>
                <c:pt idx="10">
                  <c:v>10.172548032136252</c:v>
                </c:pt>
                <c:pt idx="11">
                  <c:v>10.719190680508138</c:v>
                </c:pt>
                <c:pt idx="12">
                  <c:v>11.170403641780172</c:v>
                </c:pt>
                <c:pt idx="13">
                  <c:v>12.052535230389129</c:v>
                </c:pt>
                <c:pt idx="14">
                  <c:v>12.017418920470814</c:v>
                </c:pt>
              </c:numCache>
            </c:numRef>
          </c:val>
          <c:smooth val="0"/>
        </c:ser>
        <c:ser>
          <c:idx val="4"/>
          <c:order val="4"/>
          <c:tx>
            <c:strRef>
              <c:f>Data!$A$6</c:f>
              <c:strCache>
                <c:ptCount val="1"/>
                <c:pt idx="0">
                  <c:v>Moldova</c:v>
                </c:pt>
              </c:strCache>
            </c:strRef>
          </c:tx>
          <c:marker>
            <c:symbol val="none"/>
          </c:marker>
          <c:val>
            <c:numRef>
              <c:f>Data!$E$6:$S$6</c:f>
              <c:numCache>
                <c:formatCode>General</c:formatCode>
                <c:ptCount val="15"/>
                <c:pt idx="0">
                  <c:v>13.861937504471067</c:v>
                </c:pt>
                <c:pt idx="1">
                  <c:v>16.43324728815395</c:v>
                </c:pt>
                <c:pt idx="2">
                  <c:v>19.481071777383065</c:v>
                </c:pt>
                <c:pt idx="3">
                  <c:v>24.56608729682582</c:v>
                </c:pt>
                <c:pt idx="4">
                  <c:v>27.14307786040925</c:v>
                </c:pt>
                <c:pt idx="5">
                  <c:v>30.621759692726009</c:v>
                </c:pt>
                <c:pt idx="6">
                  <c:v>34.49900207950656</c:v>
                </c:pt>
                <c:pt idx="7">
                  <c:v>33.883385052820287</c:v>
                </c:pt>
                <c:pt idx="8">
                  <c:v>31.182171130731135</c:v>
                </c:pt>
                <c:pt idx="9">
                  <c:v>22.035980901675288</c:v>
                </c:pt>
                <c:pt idx="10">
                  <c:v>23.25399300976996</c:v>
                </c:pt>
                <c:pt idx="11">
                  <c:v>22.813298516674877</c:v>
                </c:pt>
                <c:pt idx="12">
                  <c:v>24.617805875663638</c:v>
                </c:pt>
                <c:pt idx="13">
                  <c:v>24.857020252711173</c:v>
                </c:pt>
                <c:pt idx="14">
                  <c:v>26.11432158673664</c:v>
                </c:pt>
              </c:numCache>
            </c:numRef>
          </c:val>
          <c:smooth val="0"/>
        </c:ser>
        <c:ser>
          <c:idx val="5"/>
          <c:order val="5"/>
          <c:tx>
            <c:strRef>
              <c:f>Data!$A$7</c:f>
              <c:strCache>
                <c:ptCount val="1"/>
                <c:pt idx="0">
                  <c:v>Ukraine</c:v>
                </c:pt>
              </c:strCache>
            </c:strRef>
          </c:tx>
          <c:marker>
            <c:symbol val="none"/>
          </c:marker>
          <c:val>
            <c:numRef>
              <c:f>Data!$E$7:$S$7</c:f>
              <c:numCache>
                <c:formatCode>General</c:formatCode>
                <c:ptCount val="15"/>
                <c:pt idx="0">
                  <c:v>0.10556106109807553</c:v>
                </c:pt>
                <c:pt idx="1">
                  <c:v>0.37096140849209064</c:v>
                </c:pt>
                <c:pt idx="2">
                  <c:v>0.49300712988795892</c:v>
                </c:pt>
                <c:pt idx="3">
                  <c:v>0.65824967083607633</c:v>
                </c:pt>
                <c:pt idx="4">
                  <c:v>0.6334473056651011</c:v>
                </c:pt>
                <c:pt idx="5">
                  <c:v>2.7953995976912553</c:v>
                </c:pt>
                <c:pt idx="6">
                  <c:v>2.8788043068769262</c:v>
                </c:pt>
                <c:pt idx="7">
                  <c:v>3.7065840098455594</c:v>
                </c:pt>
                <c:pt idx="8">
                  <c:v>3.7679367463525364</c:v>
                </c:pt>
                <c:pt idx="9">
                  <c:v>5.067911818644653</c:v>
                </c:pt>
                <c:pt idx="10">
                  <c:v>4.7903778881530874</c:v>
                </c:pt>
                <c:pt idx="11">
                  <c:v>4.7940768205318349</c:v>
                </c:pt>
                <c:pt idx="12">
                  <c:v>4.8065386934573198</c:v>
                </c:pt>
                <c:pt idx="13">
                  <c:v>5.2735760627573889</c:v>
                </c:pt>
                <c:pt idx="14">
                  <c:v>5.5794491322041857</c:v>
                </c:pt>
              </c:numCache>
            </c:numRef>
          </c:val>
          <c:smooth val="0"/>
        </c:ser>
        <c:dLbls>
          <c:showLegendKey val="0"/>
          <c:showVal val="0"/>
          <c:showCatName val="0"/>
          <c:showSerName val="0"/>
          <c:showPercent val="0"/>
          <c:showBubbleSize val="0"/>
        </c:dLbls>
        <c:smooth val="0"/>
        <c:axId val="1527573280"/>
        <c:axId val="1527573824"/>
      </c:lineChart>
      <c:catAx>
        <c:axId val="1527573280"/>
        <c:scaling>
          <c:orientation val="minMax"/>
        </c:scaling>
        <c:delete val="0"/>
        <c:axPos val="b"/>
        <c:numFmt formatCode="General" sourceLinked="1"/>
        <c:majorTickMark val="out"/>
        <c:minorTickMark val="none"/>
        <c:tickLblPos val="nextTo"/>
        <c:txPr>
          <a:bodyPr/>
          <a:lstStyle/>
          <a:p>
            <a:pPr>
              <a:defRPr b="1"/>
            </a:pPr>
            <a:endParaRPr lang="en-US"/>
          </a:p>
        </c:txPr>
        <c:crossAx val="1527573824"/>
        <c:crosses val="autoZero"/>
        <c:auto val="1"/>
        <c:lblAlgn val="ctr"/>
        <c:lblOffset val="100"/>
        <c:noMultiLvlLbl val="0"/>
      </c:catAx>
      <c:valAx>
        <c:axId val="1527573824"/>
        <c:scaling>
          <c:orientation val="minMax"/>
        </c:scaling>
        <c:delete val="0"/>
        <c:axPos val="l"/>
        <c:majorGridlines>
          <c:spPr>
            <a:ln>
              <a:solidFill>
                <a:schemeClr val="tx1"/>
              </a:solidFill>
            </a:ln>
          </c:spPr>
        </c:majorGridlines>
        <c:title>
          <c:tx>
            <c:rich>
              <a:bodyPr rot="-5400000" vert="horz"/>
              <a:lstStyle/>
              <a:p>
                <a:pPr>
                  <a:defRPr/>
                </a:pPr>
                <a:r>
                  <a:rPr lang="en-US"/>
                  <a:t>% of GDP</a:t>
                </a:r>
              </a:p>
            </c:rich>
          </c:tx>
          <c:layout/>
          <c:overlay val="0"/>
        </c:title>
        <c:numFmt formatCode="General" sourceLinked="1"/>
        <c:majorTickMark val="out"/>
        <c:minorTickMark val="none"/>
        <c:tickLblPos val="nextTo"/>
        <c:txPr>
          <a:bodyPr/>
          <a:lstStyle/>
          <a:p>
            <a:pPr>
              <a:defRPr b="1"/>
            </a:pPr>
            <a:endParaRPr lang="en-US"/>
          </a:p>
        </c:txPr>
        <c:crossAx val="1527573280"/>
        <c:crosses val="autoZero"/>
        <c:crossBetween val="between"/>
      </c:valAx>
    </c:plotArea>
    <c:plotVisOnly val="1"/>
    <c:dispBlanksAs val="gap"/>
    <c:showDLblsOverMax val="0"/>
  </c:chart>
  <c:externalData r:id="rId1">
    <c:autoUpdate val="0"/>
  </c:externalData>
  <c:userShapes r:id="rId2"/>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5531940086436567E-2"/>
          <c:y val="2.5005674966304889E-2"/>
          <c:w val="0.89441793460028018"/>
          <c:h val="0.82949084911683335"/>
        </c:manualLayout>
      </c:layout>
      <c:barChart>
        <c:barDir val="col"/>
        <c:grouping val="clustered"/>
        <c:varyColors val="0"/>
        <c:ser>
          <c:idx val="0"/>
          <c:order val="0"/>
          <c:invertIfNegative val="0"/>
          <c:cat>
            <c:strRef>
              <c:f>'Table 11'!$V$8:$V$34</c:f>
              <c:strCache>
                <c:ptCount val="27"/>
                <c:pt idx="0">
                  <c:v>Estonia</c:v>
                </c:pt>
                <c:pt idx="1">
                  <c:v>Albania</c:v>
                </c:pt>
                <c:pt idx="2">
                  <c:v>Romania</c:v>
                </c:pt>
                <c:pt idx="3">
                  <c:v>Kosovo</c:v>
                </c:pt>
                <c:pt idx="4">
                  <c:v>Czech Republic</c:v>
                </c:pt>
                <c:pt idx="5">
                  <c:v>Serbia</c:v>
                </c:pt>
                <c:pt idx="6">
                  <c:v>Tajikistan</c:v>
                </c:pt>
                <c:pt idx="7">
                  <c:v>Ukraine</c:v>
                </c:pt>
                <c:pt idx="8">
                  <c:v>Poland</c:v>
                </c:pt>
                <c:pt idx="9">
                  <c:v>Montenegro</c:v>
                </c:pt>
                <c:pt idx="10">
                  <c:v>Bosnia-Herz.</c:v>
                </c:pt>
                <c:pt idx="11">
                  <c:v>Bulgaria</c:v>
                </c:pt>
                <c:pt idx="12">
                  <c:v>Macedonia</c:v>
                </c:pt>
                <c:pt idx="13">
                  <c:v>Slovenia</c:v>
                </c:pt>
                <c:pt idx="14">
                  <c:v>Latvia</c:v>
                </c:pt>
                <c:pt idx="15">
                  <c:v>Croatia</c:v>
                </c:pt>
                <c:pt idx="16">
                  <c:v>Kyrgyz Rep.</c:v>
                </c:pt>
                <c:pt idx="17">
                  <c:v>Hungary</c:v>
                </c:pt>
                <c:pt idx="18">
                  <c:v>Slovak Rep.</c:v>
                </c:pt>
                <c:pt idx="19">
                  <c:v>Georgia</c:v>
                </c:pt>
                <c:pt idx="20">
                  <c:v>Armenia</c:v>
                </c:pt>
                <c:pt idx="21">
                  <c:v>Lithuania</c:v>
                </c:pt>
                <c:pt idx="22">
                  <c:v>Belarus</c:v>
                </c:pt>
                <c:pt idx="23">
                  <c:v>Moldova</c:v>
                </c:pt>
                <c:pt idx="25">
                  <c:v>EU15</c:v>
                </c:pt>
                <c:pt idx="26">
                  <c:v>USA</c:v>
                </c:pt>
              </c:strCache>
            </c:strRef>
          </c:cat>
          <c:val>
            <c:numRef>
              <c:f>'Table 11'!$W$8:$W$34</c:f>
              <c:numCache>
                <c:formatCode>General</c:formatCode>
                <c:ptCount val="27"/>
              </c:numCache>
            </c:numRef>
          </c:val>
        </c:ser>
        <c:ser>
          <c:idx val="1"/>
          <c:order val="1"/>
          <c:invertIfNegative val="0"/>
          <c:dPt>
            <c:idx val="25"/>
            <c:invertIfNegative val="0"/>
            <c:bubble3D val="0"/>
            <c:spPr>
              <a:solidFill>
                <a:srgbClr val="00B0F0"/>
              </a:solidFill>
            </c:spPr>
          </c:dPt>
          <c:dPt>
            <c:idx val="26"/>
            <c:invertIfNegative val="0"/>
            <c:bubble3D val="0"/>
            <c:spPr>
              <a:solidFill>
                <a:schemeClr val="accent4"/>
              </a:solidFill>
            </c:spPr>
          </c:dPt>
          <c:cat>
            <c:strRef>
              <c:f>'Table 11'!$V$8:$V$34</c:f>
              <c:strCache>
                <c:ptCount val="27"/>
                <c:pt idx="0">
                  <c:v>Estonia</c:v>
                </c:pt>
                <c:pt idx="1">
                  <c:v>Albania</c:v>
                </c:pt>
                <c:pt idx="2">
                  <c:v>Romania</c:v>
                </c:pt>
                <c:pt idx="3">
                  <c:v>Kosovo</c:v>
                </c:pt>
                <c:pt idx="4">
                  <c:v>Czech Republic</c:v>
                </c:pt>
                <c:pt idx="5">
                  <c:v>Serbia</c:v>
                </c:pt>
                <c:pt idx="6">
                  <c:v>Tajikistan</c:v>
                </c:pt>
                <c:pt idx="7">
                  <c:v>Ukraine</c:v>
                </c:pt>
                <c:pt idx="8">
                  <c:v>Poland</c:v>
                </c:pt>
                <c:pt idx="9">
                  <c:v>Montenegro</c:v>
                </c:pt>
                <c:pt idx="10">
                  <c:v>Bosnia-Herz.</c:v>
                </c:pt>
                <c:pt idx="11">
                  <c:v>Bulgaria</c:v>
                </c:pt>
                <c:pt idx="12">
                  <c:v>Macedonia</c:v>
                </c:pt>
                <c:pt idx="13">
                  <c:v>Slovenia</c:v>
                </c:pt>
                <c:pt idx="14">
                  <c:v>Latvia</c:v>
                </c:pt>
                <c:pt idx="15">
                  <c:v>Croatia</c:v>
                </c:pt>
                <c:pt idx="16">
                  <c:v>Kyrgyz Rep.</c:v>
                </c:pt>
                <c:pt idx="17">
                  <c:v>Hungary</c:v>
                </c:pt>
                <c:pt idx="18">
                  <c:v>Slovak Rep.</c:v>
                </c:pt>
                <c:pt idx="19">
                  <c:v>Georgia</c:v>
                </c:pt>
                <c:pt idx="20">
                  <c:v>Armenia</c:v>
                </c:pt>
                <c:pt idx="21">
                  <c:v>Lithuania</c:v>
                </c:pt>
                <c:pt idx="22">
                  <c:v>Belarus</c:v>
                </c:pt>
                <c:pt idx="23">
                  <c:v>Moldova</c:v>
                </c:pt>
                <c:pt idx="25">
                  <c:v>EU15</c:v>
                </c:pt>
                <c:pt idx="26">
                  <c:v>USA</c:v>
                </c:pt>
              </c:strCache>
            </c:strRef>
          </c:cat>
          <c:val>
            <c:numRef>
              <c:f>'Table 11'!$X$8:$X$34</c:f>
              <c:numCache>
                <c:formatCode>General</c:formatCode>
                <c:ptCount val="27"/>
                <c:pt idx="0">
                  <c:v>8</c:v>
                </c:pt>
                <c:pt idx="1">
                  <c:v>20</c:v>
                </c:pt>
                <c:pt idx="2">
                  <c:v>21</c:v>
                </c:pt>
                <c:pt idx="3">
                  <c:v>26</c:v>
                </c:pt>
                <c:pt idx="4">
                  <c:v>26</c:v>
                </c:pt>
                <c:pt idx="5">
                  <c:v>27</c:v>
                </c:pt>
                <c:pt idx="6">
                  <c:v>29</c:v>
                </c:pt>
                <c:pt idx="7">
                  <c:v>29</c:v>
                </c:pt>
                <c:pt idx="8">
                  <c:v>31</c:v>
                </c:pt>
                <c:pt idx="9">
                  <c:v>32</c:v>
                </c:pt>
                <c:pt idx="10">
                  <c:v>32</c:v>
                </c:pt>
                <c:pt idx="11">
                  <c:v>36</c:v>
                </c:pt>
                <c:pt idx="12">
                  <c:v>47</c:v>
                </c:pt>
                <c:pt idx="13">
                  <c:v>48</c:v>
                </c:pt>
                <c:pt idx="14">
                  <c:v>50</c:v>
                </c:pt>
                <c:pt idx="15">
                  <c:v>55</c:v>
                </c:pt>
                <c:pt idx="16">
                  <c:v>55</c:v>
                </c:pt>
                <c:pt idx="17">
                  <c:v>56</c:v>
                </c:pt>
                <c:pt idx="18">
                  <c:v>62</c:v>
                </c:pt>
                <c:pt idx="19">
                  <c:v>67</c:v>
                </c:pt>
                <c:pt idx="20">
                  <c:v>71</c:v>
                </c:pt>
                <c:pt idx="21">
                  <c:v>78</c:v>
                </c:pt>
                <c:pt idx="22">
                  <c:v>86</c:v>
                </c:pt>
                <c:pt idx="23">
                  <c:v>92</c:v>
                </c:pt>
                <c:pt idx="25" formatCode="0">
                  <c:v>55</c:v>
                </c:pt>
                <c:pt idx="26">
                  <c:v>14</c:v>
                </c:pt>
              </c:numCache>
            </c:numRef>
          </c:val>
        </c:ser>
        <c:dLbls>
          <c:showLegendKey val="0"/>
          <c:showVal val="0"/>
          <c:showCatName val="0"/>
          <c:showSerName val="0"/>
          <c:showPercent val="0"/>
          <c:showBubbleSize val="0"/>
        </c:dLbls>
        <c:gapWidth val="150"/>
        <c:axId val="1501161024"/>
        <c:axId val="1501325408"/>
      </c:barChart>
      <c:catAx>
        <c:axId val="1501161024"/>
        <c:scaling>
          <c:orientation val="minMax"/>
        </c:scaling>
        <c:delete val="0"/>
        <c:axPos val="b"/>
        <c:numFmt formatCode="General" sourceLinked="0"/>
        <c:majorTickMark val="out"/>
        <c:minorTickMark val="none"/>
        <c:tickLblPos val="nextTo"/>
        <c:spPr>
          <a:ln>
            <a:solidFill>
              <a:schemeClr val="tx1"/>
            </a:solidFill>
          </a:ln>
        </c:spPr>
        <c:crossAx val="1501325408"/>
        <c:crosses val="autoZero"/>
        <c:auto val="1"/>
        <c:lblAlgn val="ctr"/>
        <c:lblOffset val="100"/>
        <c:noMultiLvlLbl val="0"/>
      </c:catAx>
      <c:valAx>
        <c:axId val="1501325408"/>
        <c:scaling>
          <c:orientation val="minMax"/>
        </c:scaling>
        <c:delete val="0"/>
        <c:axPos val="l"/>
        <c:majorGridlines>
          <c:spPr>
            <a:ln>
              <a:solidFill>
                <a:schemeClr val="bg1">
                  <a:lumMod val="50000"/>
                  <a:alpha val="35000"/>
                </a:schemeClr>
              </a:solidFill>
            </a:ln>
          </c:spPr>
        </c:majorGridlines>
        <c:title>
          <c:tx>
            <c:rich>
              <a:bodyPr rot="-5400000" vert="horz"/>
              <a:lstStyle/>
              <a:p>
                <a:pPr>
                  <a:defRPr/>
                </a:pPr>
                <a:r>
                  <a:rPr lang="en-US" dirty="0" smtClean="0"/>
                  <a:t>Percent </a:t>
                </a:r>
                <a:endParaRPr lang="en-US" dirty="0"/>
              </a:p>
            </c:rich>
          </c:tx>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501161024"/>
        <c:crosses val="autoZero"/>
        <c:crossBetween val="between"/>
      </c:valAx>
    </c:plotArea>
    <c:plotVisOnly val="1"/>
    <c:dispBlanksAs val="gap"/>
    <c:showDLblsOverMax val="0"/>
  </c:chart>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'Table 15'!$O$32:$O$60</c:f>
              <c:strCache>
                <c:ptCount val="29"/>
                <c:pt idx="0">
                  <c:v>Moldova</c:v>
                </c:pt>
                <c:pt idx="1">
                  <c:v>Belarus</c:v>
                </c:pt>
                <c:pt idx="2">
                  <c:v>Armenia</c:v>
                </c:pt>
                <c:pt idx="3">
                  <c:v>Lithuania</c:v>
                </c:pt>
                <c:pt idx="4">
                  <c:v>Latvia</c:v>
                </c:pt>
                <c:pt idx="5">
                  <c:v>Hungary</c:v>
                </c:pt>
                <c:pt idx="6">
                  <c:v>Slovakia</c:v>
                </c:pt>
                <c:pt idx="7">
                  <c:v>Estonia</c:v>
                </c:pt>
                <c:pt idx="8">
                  <c:v>Belguim</c:v>
                </c:pt>
                <c:pt idx="9">
                  <c:v>Turkey</c:v>
                </c:pt>
                <c:pt idx="10">
                  <c:v>Bulgaria</c:v>
                </c:pt>
                <c:pt idx="11">
                  <c:v>Italy</c:v>
                </c:pt>
                <c:pt idx="12">
                  <c:v>Germany</c:v>
                </c:pt>
                <c:pt idx="13">
                  <c:v>Austria</c:v>
                </c:pt>
                <c:pt idx="14">
                  <c:v>Czech R.</c:v>
                </c:pt>
                <c:pt idx="15">
                  <c:v>Serbia</c:v>
                </c:pt>
                <c:pt idx="16">
                  <c:v>Finland</c:v>
                </c:pt>
                <c:pt idx="17">
                  <c:v>Poland</c:v>
                </c:pt>
                <c:pt idx="18">
                  <c:v>Ukraine</c:v>
                </c:pt>
                <c:pt idx="19">
                  <c:v>Slovenia</c:v>
                </c:pt>
                <c:pt idx="20">
                  <c:v>Greece</c:v>
                </c:pt>
                <c:pt idx="21">
                  <c:v>Georgia</c:v>
                </c:pt>
                <c:pt idx="22">
                  <c:v>Bosnia-H</c:v>
                </c:pt>
                <c:pt idx="23">
                  <c:v>Denmark</c:v>
                </c:pt>
                <c:pt idx="24">
                  <c:v>France</c:v>
                </c:pt>
                <c:pt idx="25">
                  <c:v>Macedonia</c:v>
                </c:pt>
                <c:pt idx="26">
                  <c:v>Netherlands</c:v>
                </c:pt>
                <c:pt idx="27">
                  <c:v>Switzerland</c:v>
                </c:pt>
                <c:pt idx="28">
                  <c:v>Romania</c:v>
                </c:pt>
              </c:strCache>
            </c:strRef>
          </c:cat>
          <c:val>
            <c:numRef>
              <c:f>'Table 15'!$P$32:$P$60</c:f>
              <c:numCache>
                <c:formatCode>General</c:formatCode>
                <c:ptCount val="29"/>
                <c:pt idx="0">
                  <c:v>68</c:v>
                </c:pt>
                <c:pt idx="1">
                  <c:v>66</c:v>
                </c:pt>
                <c:pt idx="2">
                  <c:v>40</c:v>
                </c:pt>
                <c:pt idx="3">
                  <c:v>37</c:v>
                </c:pt>
                <c:pt idx="4">
                  <c:v>30</c:v>
                </c:pt>
                <c:pt idx="5">
                  <c:v>23</c:v>
                </c:pt>
                <c:pt idx="6">
                  <c:v>20</c:v>
                </c:pt>
                <c:pt idx="7">
                  <c:v>19</c:v>
                </c:pt>
                <c:pt idx="8">
                  <c:v>17</c:v>
                </c:pt>
                <c:pt idx="9">
                  <c:v>17</c:v>
                </c:pt>
                <c:pt idx="10">
                  <c:v>14</c:v>
                </c:pt>
                <c:pt idx="11">
                  <c:v>14</c:v>
                </c:pt>
                <c:pt idx="12">
                  <c:v>12</c:v>
                </c:pt>
                <c:pt idx="13">
                  <c:v>11</c:v>
                </c:pt>
                <c:pt idx="14">
                  <c:v>9</c:v>
                </c:pt>
                <c:pt idx="15">
                  <c:v>9</c:v>
                </c:pt>
                <c:pt idx="16">
                  <c:v>9</c:v>
                </c:pt>
                <c:pt idx="17">
                  <c:v>8</c:v>
                </c:pt>
                <c:pt idx="18">
                  <c:v>8</c:v>
                </c:pt>
                <c:pt idx="19">
                  <c:v>6</c:v>
                </c:pt>
                <c:pt idx="20">
                  <c:v>6</c:v>
                </c:pt>
                <c:pt idx="21">
                  <c:v>4</c:v>
                </c:pt>
                <c:pt idx="22">
                  <c:v>3</c:v>
                </c:pt>
                <c:pt idx="23">
                  <c:v>3</c:v>
                </c:pt>
                <c:pt idx="24">
                  <c:v>3</c:v>
                </c:pt>
                <c:pt idx="25">
                  <c:v>2</c:v>
                </c:pt>
                <c:pt idx="26">
                  <c:v>2</c:v>
                </c:pt>
                <c:pt idx="27">
                  <c:v>1</c:v>
                </c:pt>
                <c:pt idx="28">
                  <c:v>0</c:v>
                </c:pt>
              </c:numCache>
            </c:numRef>
          </c:val>
        </c:ser>
        <c:dLbls>
          <c:showLegendKey val="0"/>
          <c:showVal val="0"/>
          <c:showCatName val="0"/>
          <c:showSerName val="0"/>
          <c:showPercent val="0"/>
          <c:showBubbleSize val="0"/>
        </c:dLbls>
        <c:gapWidth val="150"/>
        <c:axId val="1501326496"/>
        <c:axId val="1501333568"/>
      </c:barChart>
      <c:catAx>
        <c:axId val="1501326496"/>
        <c:scaling>
          <c:orientation val="minMax"/>
        </c:scaling>
        <c:delete val="0"/>
        <c:axPos val="b"/>
        <c:numFmt formatCode="General" sourceLinked="0"/>
        <c:majorTickMark val="out"/>
        <c:minorTickMark val="none"/>
        <c:tickLblPos val="nextTo"/>
        <c:spPr>
          <a:ln>
            <a:solidFill>
              <a:schemeClr val="tx1"/>
            </a:solidFill>
          </a:ln>
        </c:spPr>
        <c:crossAx val="1501333568"/>
        <c:crosses val="autoZero"/>
        <c:auto val="1"/>
        <c:lblAlgn val="ctr"/>
        <c:lblOffset val="100"/>
        <c:noMultiLvlLbl val="0"/>
      </c:catAx>
      <c:valAx>
        <c:axId val="1501333568"/>
        <c:scaling>
          <c:orientation val="minMax"/>
        </c:scaling>
        <c:delete val="0"/>
        <c:axPos val="l"/>
        <c:majorGridlines>
          <c:spPr>
            <a:ln>
              <a:solidFill>
                <a:schemeClr val="bg1">
                  <a:lumMod val="50000"/>
                  <a:alpha val="35000"/>
                </a:schemeClr>
              </a:solidFill>
            </a:ln>
          </c:spPr>
        </c:majorGridlines>
        <c:title>
          <c:tx>
            <c:rich>
              <a:bodyPr rot="-5400000" vert="horz"/>
              <a:lstStyle/>
              <a:p>
                <a:pPr>
                  <a:defRPr/>
                </a:pPr>
                <a:r>
                  <a:rPr lang="en-US" dirty="0"/>
                  <a:t>Percent</a:t>
                </a:r>
              </a:p>
            </c:rich>
          </c:tx>
          <c:layout/>
          <c:overlay val="0"/>
        </c:title>
        <c:numFmt formatCode="General" sourceLinked="1"/>
        <c:majorTickMark val="out"/>
        <c:minorTickMark val="none"/>
        <c:tickLblPos val="nextTo"/>
        <c:spPr>
          <a:ln>
            <a:solidFill>
              <a:schemeClr val="tx1"/>
            </a:solidFill>
          </a:ln>
        </c:spPr>
        <c:txPr>
          <a:bodyPr/>
          <a:lstStyle/>
          <a:p>
            <a:pPr>
              <a:defRPr b="1"/>
            </a:pPr>
            <a:endParaRPr lang="en-US"/>
          </a:p>
        </c:txPr>
        <c:crossAx val="1501326496"/>
        <c:crosses val="autoZero"/>
        <c:crossBetween val="between"/>
      </c:valAx>
    </c:plotArea>
    <c:plotVisOnly val="1"/>
    <c:dispBlanksAs val="gap"/>
    <c:showDLblsOverMax val="0"/>
  </c:chart>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340993090149446"/>
          <c:y val="5.0011349932609778E-2"/>
          <c:w val="0.67957469602014031"/>
          <c:h val="0.8999773001347805"/>
        </c:manualLayout>
      </c:layout>
      <c:radarChart>
        <c:radarStyle val="marker"/>
        <c:varyColors val="0"/>
        <c:ser>
          <c:idx val="0"/>
          <c:order val="0"/>
          <c:marker>
            <c:symbol val="none"/>
          </c:marker>
          <c:val>
            <c:numRef>
              <c:f>'[media sustainability index_January 2018.xls]MSI E&amp;E Scores, 2001 - 2017'!$B$563:$F$563</c:f>
              <c:numCache>
                <c:formatCode>0.00</c:formatCode>
                <c:ptCount val="5"/>
                <c:pt idx="0">
                  <c:v>2.7497845291962935</c:v>
                </c:pt>
                <c:pt idx="1">
                  <c:v>2.3455882352941173</c:v>
                </c:pt>
                <c:pt idx="2">
                  <c:v>2.5040315842245993</c:v>
                </c:pt>
                <c:pt idx="3">
                  <c:v>1.6182072829131651</c:v>
                </c:pt>
                <c:pt idx="4">
                  <c:v>2.4632352941176467</c:v>
                </c:pt>
              </c:numCache>
            </c:numRef>
          </c:val>
        </c:ser>
        <c:ser>
          <c:idx val="1"/>
          <c:order val="1"/>
          <c:marker>
            <c:symbol val="none"/>
          </c:marker>
          <c:val>
            <c:numRef>
              <c:f>'[media sustainability index_January 2018.xls]MSI E&amp;E Scores, 2001 - 2017'!$B$564:$F$564</c:f>
              <c:numCache>
                <c:formatCode>General</c:formatCode>
                <c:ptCount val="5"/>
                <c:pt idx="0">
                  <c:v>3</c:v>
                </c:pt>
                <c:pt idx="1">
                  <c:v>3</c:v>
                </c:pt>
                <c:pt idx="2">
                  <c:v>3</c:v>
                </c:pt>
                <c:pt idx="3">
                  <c:v>3</c:v>
                </c:pt>
                <c:pt idx="4">
                  <c:v>3</c:v>
                </c:pt>
              </c:numCache>
            </c:numRef>
          </c:val>
        </c:ser>
        <c:dLbls>
          <c:showLegendKey val="0"/>
          <c:showVal val="0"/>
          <c:showCatName val="0"/>
          <c:showSerName val="0"/>
          <c:showPercent val="0"/>
          <c:showBubbleSize val="0"/>
        </c:dLbls>
        <c:axId val="1501333024"/>
        <c:axId val="1501337920"/>
      </c:radarChart>
      <c:catAx>
        <c:axId val="1501333024"/>
        <c:scaling>
          <c:orientation val="minMax"/>
        </c:scaling>
        <c:delete val="0"/>
        <c:axPos val="b"/>
        <c:majorGridlines/>
        <c:numFmt formatCode="General" sourceLinked="1"/>
        <c:majorTickMark val="out"/>
        <c:minorTickMark val="none"/>
        <c:tickLblPos val="none"/>
        <c:txPr>
          <a:bodyPr rot="0" vert="horz"/>
          <a:lstStyle/>
          <a:p>
            <a:pPr>
              <a:defRPr sz="1000" b="0" i="0" u="none" strike="noStrike" baseline="0">
                <a:solidFill>
                  <a:srgbClr val="000000"/>
                </a:solidFill>
                <a:latin typeface="Calibri"/>
                <a:ea typeface="Calibri"/>
                <a:cs typeface="Calibri"/>
              </a:defRPr>
            </a:pPr>
            <a:endParaRPr lang="en-US"/>
          </a:p>
        </c:txPr>
        <c:crossAx val="1501337920"/>
        <c:crosses val="autoZero"/>
        <c:auto val="0"/>
        <c:lblAlgn val="ctr"/>
        <c:lblOffset val="100"/>
        <c:noMultiLvlLbl val="0"/>
      </c:catAx>
      <c:valAx>
        <c:axId val="1501337920"/>
        <c:scaling>
          <c:orientation val="minMax"/>
          <c:max val="4"/>
          <c:min val="0"/>
        </c:scaling>
        <c:delete val="0"/>
        <c:axPos val="l"/>
        <c:majorGridlines/>
        <c:numFmt formatCode="0.00" sourceLinked="1"/>
        <c:majorTickMark val="cross"/>
        <c:minorTickMark val="none"/>
        <c:tickLblPos val="nextTo"/>
        <c:crossAx val="1501333024"/>
        <c:crosses val="autoZero"/>
        <c:crossBetween val="between"/>
      </c:valAx>
    </c:plotArea>
    <c:plotVisOnly val="1"/>
    <c:dispBlanksAs val="gap"/>
    <c:showDLblsOverMax val="0"/>
  </c:chart>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690746394310158"/>
          <c:y val="3.1993331914591756E-2"/>
          <c:w val="0.71016556562002864"/>
          <c:h val="0.8999773001347805"/>
        </c:manualLayout>
      </c:layout>
      <c:radarChart>
        <c:radarStyle val="marker"/>
        <c:varyColors val="0"/>
        <c:ser>
          <c:idx val="0"/>
          <c:order val="0"/>
          <c:marker>
            <c:symbol val="none"/>
          </c:marker>
          <c:val>
            <c:numRef>
              <c:f>'[media sustainability index_January 2018.xls]MSI E&amp;E Scores, 2001 - 2017'!$B$570:$F$570</c:f>
              <c:numCache>
                <c:formatCode>0.00</c:formatCode>
                <c:ptCount val="5"/>
                <c:pt idx="0">
                  <c:v>2.7497845291962935</c:v>
                </c:pt>
                <c:pt idx="1">
                  <c:v>2.3455882352941173</c:v>
                </c:pt>
                <c:pt idx="2">
                  <c:v>2.5040315842245993</c:v>
                </c:pt>
                <c:pt idx="3">
                  <c:v>1.6182072829131651</c:v>
                </c:pt>
                <c:pt idx="4">
                  <c:v>2.4632352941176467</c:v>
                </c:pt>
              </c:numCache>
            </c:numRef>
          </c:val>
        </c:ser>
        <c:ser>
          <c:idx val="1"/>
          <c:order val="1"/>
          <c:marker>
            <c:symbol val="none"/>
          </c:marker>
          <c:val>
            <c:numRef>
              <c:f>'[media sustainability index_January 2018.xls]MSI E&amp;E Scores, 2001 - 2017'!$B$571:$F$571</c:f>
              <c:numCache>
                <c:formatCode>0.00</c:formatCode>
                <c:ptCount val="5"/>
                <c:pt idx="0">
                  <c:v>2.11</c:v>
                </c:pt>
                <c:pt idx="1">
                  <c:v>1.76</c:v>
                </c:pt>
                <c:pt idx="2">
                  <c:v>2.0499999999999998</c:v>
                </c:pt>
                <c:pt idx="3">
                  <c:v>1.48</c:v>
                </c:pt>
                <c:pt idx="4">
                  <c:v>2</c:v>
                </c:pt>
              </c:numCache>
            </c:numRef>
          </c:val>
        </c:ser>
        <c:dLbls>
          <c:showLegendKey val="0"/>
          <c:showVal val="0"/>
          <c:showCatName val="0"/>
          <c:showSerName val="0"/>
          <c:showPercent val="0"/>
          <c:showBubbleSize val="0"/>
        </c:dLbls>
        <c:axId val="1501327040"/>
        <c:axId val="1501331936"/>
      </c:radarChart>
      <c:catAx>
        <c:axId val="1501327040"/>
        <c:scaling>
          <c:orientation val="minMax"/>
        </c:scaling>
        <c:delete val="0"/>
        <c:axPos val="b"/>
        <c:majorGridlines/>
        <c:numFmt formatCode="General" sourceLinked="1"/>
        <c:majorTickMark val="out"/>
        <c:minorTickMark val="none"/>
        <c:tickLblPos val="none"/>
        <c:txPr>
          <a:bodyPr rot="0" vert="horz"/>
          <a:lstStyle/>
          <a:p>
            <a:pPr>
              <a:defRPr sz="1000" b="0" i="0" u="none" strike="noStrike" baseline="0">
                <a:solidFill>
                  <a:srgbClr val="000000"/>
                </a:solidFill>
                <a:latin typeface="Calibri"/>
                <a:ea typeface="Calibri"/>
                <a:cs typeface="Calibri"/>
              </a:defRPr>
            </a:pPr>
            <a:endParaRPr lang="en-US"/>
          </a:p>
        </c:txPr>
        <c:crossAx val="1501331936"/>
        <c:crosses val="autoZero"/>
        <c:auto val="0"/>
        <c:lblAlgn val="ctr"/>
        <c:lblOffset val="100"/>
        <c:noMultiLvlLbl val="0"/>
      </c:catAx>
      <c:valAx>
        <c:axId val="1501331936"/>
        <c:scaling>
          <c:orientation val="minMax"/>
          <c:max val="4"/>
          <c:min val="0"/>
        </c:scaling>
        <c:delete val="0"/>
        <c:axPos val="l"/>
        <c:majorGridlines/>
        <c:numFmt formatCode="0.00" sourceLinked="1"/>
        <c:majorTickMark val="cross"/>
        <c:minorTickMark val="none"/>
        <c:tickLblPos val="nextTo"/>
        <c:crossAx val="1501327040"/>
        <c:crosses val="autoZero"/>
        <c:crossBetween val="between"/>
      </c:valAx>
    </c:plotArea>
    <c:plotVisOnly val="1"/>
    <c:dispBlanksAs val="gap"/>
    <c:showDLblsOverMax val="0"/>
  </c:chart>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'MSI E&amp;E Scores, 2001 - 2017'!$A$830:$A$840</c:f>
              <c:strCache>
                <c:ptCount val="11"/>
                <c:pt idx="0">
                  <c:v>Romania</c:v>
                </c:pt>
                <c:pt idx="1">
                  <c:v>Kosovo</c:v>
                </c:pt>
                <c:pt idx="2">
                  <c:v>Moldova</c:v>
                </c:pt>
                <c:pt idx="3">
                  <c:v>Albania</c:v>
                </c:pt>
                <c:pt idx="4">
                  <c:v>Armenia</c:v>
                </c:pt>
                <c:pt idx="5">
                  <c:v>Kyrgyzstan</c:v>
                </c:pt>
                <c:pt idx="6">
                  <c:v>Georgia</c:v>
                </c:pt>
                <c:pt idx="7">
                  <c:v>Ukraine</c:v>
                </c:pt>
                <c:pt idx="8">
                  <c:v>Macedonia</c:v>
                </c:pt>
                <c:pt idx="9">
                  <c:v>Belarus</c:v>
                </c:pt>
                <c:pt idx="10">
                  <c:v>Uzbekistan</c:v>
                </c:pt>
              </c:strCache>
            </c:strRef>
          </c:cat>
          <c:val>
            <c:numRef>
              <c:f>'MSI E&amp;E Scores, 2001 - 2017'!$B$830:$B$840</c:f>
              <c:numCache>
                <c:formatCode>0.00</c:formatCode>
                <c:ptCount val="11"/>
                <c:pt idx="0">
                  <c:v>2.35</c:v>
                </c:pt>
                <c:pt idx="1">
                  <c:v>2.34</c:v>
                </c:pt>
                <c:pt idx="2">
                  <c:v>2.2599999999999998</c:v>
                </c:pt>
                <c:pt idx="3">
                  <c:v>2.23</c:v>
                </c:pt>
                <c:pt idx="4">
                  <c:v>2.0099999999999998</c:v>
                </c:pt>
                <c:pt idx="5">
                  <c:v>1.89</c:v>
                </c:pt>
                <c:pt idx="6">
                  <c:v>1.88</c:v>
                </c:pt>
                <c:pt idx="7">
                  <c:v>1.81</c:v>
                </c:pt>
                <c:pt idx="8">
                  <c:v>1.52</c:v>
                </c:pt>
                <c:pt idx="9">
                  <c:v>1.08</c:v>
                </c:pt>
                <c:pt idx="10">
                  <c:v>0.64</c:v>
                </c:pt>
              </c:numCache>
            </c:numRef>
          </c:val>
        </c:ser>
        <c:ser>
          <c:idx val="1"/>
          <c:order val="1"/>
          <c:invertIfNegative val="0"/>
          <c:cat>
            <c:strRef>
              <c:f>'MSI E&amp;E Scores, 2001 - 2017'!$A$830:$A$840</c:f>
              <c:strCache>
                <c:ptCount val="11"/>
                <c:pt idx="0">
                  <c:v>Romania</c:v>
                </c:pt>
                <c:pt idx="1">
                  <c:v>Kosovo</c:v>
                </c:pt>
                <c:pt idx="2">
                  <c:v>Moldova</c:v>
                </c:pt>
                <c:pt idx="3">
                  <c:v>Albania</c:v>
                </c:pt>
                <c:pt idx="4">
                  <c:v>Armenia</c:v>
                </c:pt>
                <c:pt idx="5">
                  <c:v>Kyrgyzstan</c:v>
                </c:pt>
                <c:pt idx="6">
                  <c:v>Georgia</c:v>
                </c:pt>
                <c:pt idx="7">
                  <c:v>Ukraine</c:v>
                </c:pt>
                <c:pt idx="8">
                  <c:v>Macedonia</c:v>
                </c:pt>
                <c:pt idx="9">
                  <c:v>Belarus</c:v>
                </c:pt>
                <c:pt idx="10">
                  <c:v>Uzbekistan</c:v>
                </c:pt>
              </c:strCache>
            </c:strRef>
          </c:cat>
          <c:val>
            <c:numRef>
              <c:f>'MSI E&amp;E Scores, 2001 - 2017'!$C$830:$C$840</c:f>
              <c:numCache>
                <c:formatCode>0.00</c:formatCode>
                <c:ptCount val="11"/>
                <c:pt idx="0">
                  <c:v>2.3900372868445627</c:v>
                </c:pt>
                <c:pt idx="1">
                  <c:v>2.3886160714285714</c:v>
                </c:pt>
                <c:pt idx="2">
                  <c:v>2.3737006434923105</c:v>
                </c:pt>
                <c:pt idx="3">
                  <c:v>2.4425529100529104</c:v>
                </c:pt>
                <c:pt idx="4">
                  <c:v>2.2843874643874642</c:v>
                </c:pt>
                <c:pt idx="5">
                  <c:v>2.1465532153032152</c:v>
                </c:pt>
                <c:pt idx="6">
                  <c:v>2.3361693851491645</c:v>
                </c:pt>
                <c:pt idx="7">
                  <c:v>2.1231421356421358</c:v>
                </c:pt>
                <c:pt idx="8">
                  <c:v>1.5696213624338624</c:v>
                </c:pt>
                <c:pt idx="9">
                  <c:v>1.54938462000962</c:v>
                </c:pt>
                <c:pt idx="10">
                  <c:v>0.81541005291005286</c:v>
                </c:pt>
              </c:numCache>
            </c:numRef>
          </c:val>
        </c:ser>
        <c:dLbls>
          <c:showLegendKey val="0"/>
          <c:showVal val="0"/>
          <c:showCatName val="0"/>
          <c:showSerName val="0"/>
          <c:showPercent val="0"/>
          <c:showBubbleSize val="0"/>
        </c:dLbls>
        <c:gapWidth val="150"/>
        <c:axId val="1501328672"/>
        <c:axId val="1501329216"/>
      </c:barChart>
      <c:catAx>
        <c:axId val="1501328672"/>
        <c:scaling>
          <c:orientation val="minMax"/>
        </c:scaling>
        <c:delete val="0"/>
        <c:axPos val="b"/>
        <c:numFmt formatCode="General" sourceLinked="0"/>
        <c:majorTickMark val="out"/>
        <c:minorTickMark val="none"/>
        <c:tickLblPos val="nextTo"/>
        <c:crossAx val="1501329216"/>
        <c:crosses val="autoZero"/>
        <c:auto val="1"/>
        <c:lblAlgn val="ctr"/>
        <c:lblOffset val="100"/>
        <c:noMultiLvlLbl val="0"/>
      </c:catAx>
      <c:valAx>
        <c:axId val="1501329216"/>
        <c:scaling>
          <c:orientation val="minMax"/>
        </c:scaling>
        <c:delete val="0"/>
        <c:axPos val="l"/>
        <c:majorGridlines/>
        <c:title>
          <c:tx>
            <c:rich>
              <a:bodyPr/>
              <a:lstStyle/>
              <a:p>
                <a:pPr>
                  <a:defRPr/>
                </a:pPr>
                <a:r>
                  <a:rPr lang="en-US"/>
                  <a:t>0</a:t>
                </a:r>
                <a:r>
                  <a:rPr lang="en-US" baseline="0"/>
                  <a:t> to 4.0, the higher the more advanced</a:t>
                </a:r>
                <a:endParaRPr lang="en-US"/>
              </a:p>
            </c:rich>
          </c:tx>
          <c:layout/>
          <c:overlay val="0"/>
        </c:title>
        <c:numFmt formatCode="0.00" sourceLinked="1"/>
        <c:majorTickMark val="out"/>
        <c:minorTickMark val="none"/>
        <c:tickLblPos val="nextTo"/>
        <c:crossAx val="1501328672"/>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Democratic Reforms in Eastern Europe and Eurasia</a:t>
            </a:r>
          </a:p>
        </c:rich>
      </c:tx>
      <c:layout/>
      <c:overlay val="0"/>
    </c:title>
    <c:autoTitleDeleted val="0"/>
    <c:plotArea>
      <c:layout/>
      <c:lineChart>
        <c:grouping val="standard"/>
        <c:varyColors val="0"/>
        <c:ser>
          <c:idx val="0"/>
          <c:order val="0"/>
          <c:tx>
            <c:strRef>
              <c:f>'Freedom 2015'!$B$33</c:f>
              <c:strCache>
                <c:ptCount val="1"/>
                <c:pt idx="0">
                  <c:v>E&amp;E Graduates</c:v>
                </c:pt>
              </c:strCache>
            </c:strRef>
          </c:tx>
          <c:spPr>
            <a:ln>
              <a:solidFill>
                <a:schemeClr val="tx2"/>
              </a:solidFill>
            </a:ln>
          </c:spPr>
          <c:marker>
            <c:symbol val="none"/>
          </c:marker>
          <c:dLbls>
            <c:dLbl>
              <c:idx val="28"/>
              <c:layout>
                <c:manualLayout>
                  <c:x val="-1.2835895513060868E-2"/>
                  <c:y val="-1.7213305067635777E-2"/>
                </c:manualLayout>
              </c:layout>
              <c:tx>
                <c:rich>
                  <a:bodyPr/>
                  <a:lstStyle/>
                  <a:p>
                    <a:r>
                      <a:rPr lang="en-US">
                        <a:solidFill>
                          <a:schemeClr val="tx2"/>
                        </a:solidFill>
                      </a:rPr>
                      <a:t>E&amp;E Graduates</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'Freedom 2015'!$C$1:$AG$1</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'Freedom 2015'!$C$33:$AG$33</c:f>
              <c:numCache>
                <c:formatCode>0.0</c:formatCode>
                <c:ptCount val="31"/>
                <c:pt idx="0">
                  <c:v>1.4000000000000001</c:v>
                </c:pt>
                <c:pt idx="1">
                  <c:v>1.5666666666666669</c:v>
                </c:pt>
                <c:pt idx="2">
                  <c:v>1.8</c:v>
                </c:pt>
                <c:pt idx="3">
                  <c:v>2.0666666666666669</c:v>
                </c:pt>
                <c:pt idx="4">
                  <c:v>3.333333333333333</c:v>
                </c:pt>
                <c:pt idx="5">
                  <c:v>3.4727272727272722</c:v>
                </c:pt>
                <c:pt idx="6">
                  <c:v>3.4818181818181815</c:v>
                </c:pt>
                <c:pt idx="7">
                  <c:v>3.5818181818181816</c:v>
                </c:pt>
                <c:pt idx="8">
                  <c:v>3.7</c:v>
                </c:pt>
                <c:pt idx="9">
                  <c:v>3.8272727272727276</c:v>
                </c:pt>
                <c:pt idx="10" formatCode="0.00">
                  <c:v>3.8257575757575748</c:v>
                </c:pt>
                <c:pt idx="11" formatCode="0.00">
                  <c:v>3.8742424242424236</c:v>
                </c:pt>
                <c:pt idx="12" formatCode="0.00">
                  <c:v>3.9368686868686864</c:v>
                </c:pt>
                <c:pt idx="13" formatCode="0.00">
                  <c:v>3.9171717171717164</c:v>
                </c:pt>
                <c:pt idx="14" formatCode="0.00">
                  <c:v>4</c:v>
                </c:pt>
                <c:pt idx="15" formatCode="0.00">
                  <c:v>4.0237373737373741</c:v>
                </c:pt>
                <c:pt idx="16" formatCode="0.00">
                  <c:v>4.0252525252525251</c:v>
                </c:pt>
                <c:pt idx="17" formatCode="0.00">
                  <c:v>4.0684848484848484</c:v>
                </c:pt>
                <c:pt idx="18" formatCode="0.00">
                  <c:v>4.0569696969696976</c:v>
                </c:pt>
                <c:pt idx="19" formatCode="0.00">
                  <c:v>4.0684848484848493</c:v>
                </c:pt>
                <c:pt idx="20" formatCode="0.00">
                  <c:v>4.0327272727272732</c:v>
                </c:pt>
                <c:pt idx="21" formatCode="0.00">
                  <c:v>4.0345454545454551</c:v>
                </c:pt>
                <c:pt idx="22" formatCode="0.00">
                  <c:v>3.9927272727272727</c:v>
                </c:pt>
                <c:pt idx="23" formatCode="0.00">
                  <c:v>3.9618181818181823</c:v>
                </c:pt>
                <c:pt idx="24" formatCode="0.00">
                  <c:v>3.9739393939393945</c:v>
                </c:pt>
                <c:pt idx="25" formatCode="0.00">
                  <c:v>3.9648484848484853</c:v>
                </c:pt>
                <c:pt idx="26" formatCode="0.00">
                  <c:v>3.9509090909090916</c:v>
                </c:pt>
                <c:pt idx="27" formatCode="0.00">
                  <c:v>3.9266666666666667</c:v>
                </c:pt>
                <c:pt idx="28" formatCode="0.00">
                  <c:v>3.9096969696969697</c:v>
                </c:pt>
                <c:pt idx="29" formatCode="0.00">
                  <c:v>3.9006060606060613</c:v>
                </c:pt>
                <c:pt idx="30" formatCode="0.00">
                  <c:v>3.8630303030303037</c:v>
                </c:pt>
              </c:numCache>
            </c:numRef>
          </c:val>
          <c:smooth val="0"/>
        </c:ser>
        <c:ser>
          <c:idx val="2"/>
          <c:order val="1"/>
          <c:tx>
            <c:strRef>
              <c:f>'Freedom 2015'!$B$35</c:f>
              <c:strCache>
                <c:ptCount val="1"/>
                <c:pt idx="0">
                  <c:v>Balkans</c:v>
                </c:pt>
              </c:strCache>
            </c:strRef>
          </c:tx>
          <c:marker>
            <c:symbol val="none"/>
          </c:marker>
          <c:dLbls>
            <c:dLbl>
              <c:idx val="28"/>
              <c:layout>
                <c:manualLayout>
                  <c:x val="-1.0062118015854457E-2"/>
                  <c:y val="-1.7213193985236394E-2"/>
                </c:manualLayout>
              </c:layout>
              <c:tx>
                <c:rich>
                  <a:bodyPr/>
                  <a:lstStyle/>
                  <a:p>
                    <a:r>
                      <a:rPr lang="en-US">
                        <a:solidFill>
                          <a:schemeClr val="accent3">
                            <a:lumMod val="75000"/>
                          </a:schemeClr>
                        </a:solidFill>
                      </a:rPr>
                      <a:t>Balkans</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3">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'Freedom 2015'!$C$1:$AG$1</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'Freedom 2015'!$C$35:$AG$35</c:f>
              <c:numCache>
                <c:formatCode>0.0</c:formatCode>
                <c:ptCount val="31"/>
                <c:pt idx="0">
                  <c:v>2.0533333333333332</c:v>
                </c:pt>
                <c:pt idx="1">
                  <c:v>2.0533333333333332</c:v>
                </c:pt>
                <c:pt idx="2">
                  <c:v>2.2533333333333334</c:v>
                </c:pt>
                <c:pt idx="3">
                  <c:v>2.4533333333333331</c:v>
                </c:pt>
                <c:pt idx="4">
                  <c:v>2.52</c:v>
                </c:pt>
                <c:pt idx="5">
                  <c:v>2.1799999999999997</c:v>
                </c:pt>
                <c:pt idx="6">
                  <c:v>2.2199999999999998</c:v>
                </c:pt>
                <c:pt idx="7">
                  <c:v>2.5200000000000005</c:v>
                </c:pt>
                <c:pt idx="8">
                  <c:v>2.3600000000000003</c:v>
                </c:pt>
                <c:pt idx="9">
                  <c:v>2.3600000000000003</c:v>
                </c:pt>
                <c:pt idx="10" formatCode="0.00">
                  <c:v>2.4033333333333333</c:v>
                </c:pt>
                <c:pt idx="11" formatCode="0.00">
                  <c:v>2.3611111111111112</c:v>
                </c:pt>
                <c:pt idx="12" formatCode="0.00">
                  <c:v>2.2888888888888888</c:v>
                </c:pt>
                <c:pt idx="13" formatCode="0.00">
                  <c:v>2.2611111111111111</c:v>
                </c:pt>
                <c:pt idx="14" formatCode="0.00">
                  <c:v>2.5055555555555555</c:v>
                </c:pt>
                <c:pt idx="15" formatCode="0.00">
                  <c:v>2.6287037037037035</c:v>
                </c:pt>
                <c:pt idx="16" formatCode="0.00">
                  <c:v>2.7527777777777778</c:v>
                </c:pt>
                <c:pt idx="17" formatCode="0.00">
                  <c:v>2.8222222222222224</c:v>
                </c:pt>
                <c:pt idx="18" formatCode="0.00">
                  <c:v>2.8922222222222227</c:v>
                </c:pt>
                <c:pt idx="19" formatCode="0.00">
                  <c:v>2.9288888888888884</c:v>
                </c:pt>
                <c:pt idx="20" formatCode="0.00">
                  <c:v>2.9277777777777785</c:v>
                </c:pt>
                <c:pt idx="21" formatCode="0.00">
                  <c:v>2.9355555555555557</c:v>
                </c:pt>
                <c:pt idx="22" formatCode="0.00">
                  <c:v>2.9388888888888887</c:v>
                </c:pt>
                <c:pt idx="23" formatCode="0.00">
                  <c:v>2.94</c:v>
                </c:pt>
                <c:pt idx="24" formatCode="0.00">
                  <c:v>2.9088888888888889</c:v>
                </c:pt>
                <c:pt idx="25" formatCode="0.00">
                  <c:v>2.8855555555555554</c:v>
                </c:pt>
                <c:pt idx="26" formatCode="0.00">
                  <c:v>2.8577777777777782</c:v>
                </c:pt>
                <c:pt idx="27" formatCode="0.00">
                  <c:v>2.8611111111111112</c:v>
                </c:pt>
                <c:pt idx="28" formatCode="0.00">
                  <c:v>2.8466666666666662</c:v>
                </c:pt>
                <c:pt idx="29" formatCode="0.00">
                  <c:v>2.813333333333333</c:v>
                </c:pt>
                <c:pt idx="30" formatCode="0.00">
                  <c:v>2.8022222222222219</c:v>
                </c:pt>
              </c:numCache>
            </c:numRef>
          </c:val>
          <c:smooth val="0"/>
        </c:ser>
        <c:ser>
          <c:idx val="1"/>
          <c:order val="2"/>
          <c:tx>
            <c:strRef>
              <c:f>'Freedom 2015'!$B$34</c:f>
              <c:strCache>
                <c:ptCount val="1"/>
                <c:pt idx="0">
                  <c:v>E&amp;E Eurasia</c:v>
                </c:pt>
              </c:strCache>
            </c:strRef>
          </c:tx>
          <c:marker>
            <c:symbol val="none"/>
          </c:marker>
          <c:dLbls>
            <c:dLbl>
              <c:idx val="28"/>
              <c:layout>
                <c:manualLayout>
                  <c:x val="-2.2898052974504698E-2"/>
                  <c:y val="-2.3444702882146465E-2"/>
                </c:manualLayout>
              </c:layout>
              <c:tx>
                <c:rich>
                  <a:bodyPr/>
                  <a:lstStyle/>
                  <a:p>
                    <a:r>
                      <a:rPr lang="en-US">
                        <a:solidFill>
                          <a:schemeClr val="accent2"/>
                        </a:solidFill>
                      </a:rPr>
                      <a:t>E&amp;E Eurasia</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'Freedom 2015'!$C$1:$AG$1</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'Freedom 2015'!$C$34:$AG$34</c:f>
              <c:numCache>
                <c:formatCode>0.0</c:formatCode>
                <c:ptCount val="31"/>
                <c:pt idx="0">
                  <c:v>1</c:v>
                </c:pt>
                <c:pt idx="1">
                  <c:v>1.3333333333333337</c:v>
                </c:pt>
                <c:pt idx="2">
                  <c:v>2</c:v>
                </c:pt>
                <c:pt idx="3">
                  <c:v>2</c:v>
                </c:pt>
                <c:pt idx="4">
                  <c:v>2.6666666666666665</c:v>
                </c:pt>
                <c:pt idx="5">
                  <c:v>2.4714285714285715</c:v>
                </c:pt>
                <c:pt idx="6">
                  <c:v>2.628571428571429</c:v>
                </c:pt>
                <c:pt idx="7">
                  <c:v>2.3571428571428572</c:v>
                </c:pt>
                <c:pt idx="8">
                  <c:v>2.5285714285714285</c:v>
                </c:pt>
                <c:pt idx="9">
                  <c:v>2.4428571428571426</c:v>
                </c:pt>
                <c:pt idx="10" formatCode="0.00">
                  <c:v>2.4404761904761902</c:v>
                </c:pt>
                <c:pt idx="11" formatCode="0.00">
                  <c:v>2.373015873015873</c:v>
                </c:pt>
                <c:pt idx="12" formatCode="0.00">
                  <c:v>2.4047619047619047</c:v>
                </c:pt>
                <c:pt idx="13" formatCode="0.00">
                  <c:v>2.4047619047619047</c:v>
                </c:pt>
                <c:pt idx="14" formatCode="0.00">
                  <c:v>2.3293650793650791</c:v>
                </c:pt>
                <c:pt idx="15" formatCode="0.00">
                  <c:v>2.2619047619047619</c:v>
                </c:pt>
                <c:pt idx="16" formatCode="0.00">
                  <c:v>2.2341269841269846</c:v>
                </c:pt>
                <c:pt idx="17" formatCode="0.00">
                  <c:v>2.141746031746032</c:v>
                </c:pt>
                <c:pt idx="18" formatCode="0.00">
                  <c:v>2.0647619047619044</c:v>
                </c:pt>
                <c:pt idx="19" formatCode="0.00">
                  <c:v>2.0895238095238091</c:v>
                </c:pt>
                <c:pt idx="20" formatCode="0.00">
                  <c:v>2.0819047619047621</c:v>
                </c:pt>
                <c:pt idx="21" formatCode="0.00">
                  <c:v>2.0552380952380953</c:v>
                </c:pt>
                <c:pt idx="22" formatCode="0.00">
                  <c:v>1.9800000000000002</c:v>
                </c:pt>
                <c:pt idx="23" formatCode="0.00">
                  <c:v>1.9638095238095243</c:v>
                </c:pt>
                <c:pt idx="24" formatCode="0.00">
                  <c:v>1.9457142857142855</c:v>
                </c:pt>
                <c:pt idx="25" formatCode="0.00">
                  <c:v>1.9190476190476191</c:v>
                </c:pt>
                <c:pt idx="26" formatCode="0.00">
                  <c:v>1.9190476190476191</c:v>
                </c:pt>
                <c:pt idx="27" formatCode="0.00">
                  <c:v>1.9038095238095238</c:v>
                </c:pt>
                <c:pt idx="28" formatCode="0.00">
                  <c:v>1.9019047619047618</c:v>
                </c:pt>
                <c:pt idx="29" formatCode="0.00">
                  <c:v>1.9009523809523809</c:v>
                </c:pt>
                <c:pt idx="30" formatCode="0.00">
                  <c:v>1.8904761904761909</c:v>
                </c:pt>
              </c:numCache>
            </c:numRef>
          </c:val>
          <c:smooth val="0"/>
        </c:ser>
        <c:ser>
          <c:idx val="3"/>
          <c:order val="3"/>
          <c:tx>
            <c:strRef>
              <c:f>'Freedom 2015'!$B$36</c:f>
              <c:strCache>
                <c:ptCount val="1"/>
                <c:pt idx="0">
                  <c:v>CARs</c:v>
                </c:pt>
              </c:strCache>
            </c:strRef>
          </c:tx>
          <c:marker>
            <c:symbol val="none"/>
          </c:marker>
          <c:dLbls>
            <c:dLbl>
              <c:idx val="28"/>
              <c:layout>
                <c:manualLayout>
                  <c:x val="-1.2755121097420543E-2"/>
                  <c:y val="-1.7332426793263887E-2"/>
                </c:manualLayout>
              </c:layout>
              <c:tx>
                <c:rich>
                  <a:bodyPr/>
                  <a:lstStyle/>
                  <a:p>
                    <a:r>
                      <a:rPr lang="en-US">
                        <a:solidFill>
                          <a:schemeClr val="accent4"/>
                        </a:solidFill>
                      </a:rPr>
                      <a:t>CARs</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4"/>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'Freedom 2015'!$C$1:$AG$1</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'Freedom 2015'!$C$36:$AG$36</c:f>
              <c:numCache>
                <c:formatCode>0.0</c:formatCode>
                <c:ptCount val="31"/>
                <c:pt idx="0">
                  <c:v>1</c:v>
                </c:pt>
                <c:pt idx="1">
                  <c:v>1.3333333333333335</c:v>
                </c:pt>
                <c:pt idx="2">
                  <c:v>2</c:v>
                </c:pt>
                <c:pt idx="3">
                  <c:v>2</c:v>
                </c:pt>
                <c:pt idx="4">
                  <c:v>2.6666666666666665</c:v>
                </c:pt>
                <c:pt idx="5">
                  <c:v>2.54</c:v>
                </c:pt>
                <c:pt idx="6">
                  <c:v>2.06</c:v>
                </c:pt>
                <c:pt idx="7">
                  <c:v>1.7599999999999998</c:v>
                </c:pt>
                <c:pt idx="8">
                  <c:v>1.8</c:v>
                </c:pt>
                <c:pt idx="9">
                  <c:v>1.7399999999999998</c:v>
                </c:pt>
                <c:pt idx="10" formatCode="0.00">
                  <c:v>1.7333333333333329</c:v>
                </c:pt>
                <c:pt idx="11" formatCode="0.00">
                  <c:v>1.7388888888888889</c:v>
                </c:pt>
                <c:pt idx="12" formatCode="0.00">
                  <c:v>1.7388888888888889</c:v>
                </c:pt>
                <c:pt idx="13" formatCode="0.00">
                  <c:v>1.7388888888888889</c:v>
                </c:pt>
                <c:pt idx="14" formatCode="0.00">
                  <c:v>1.6888888888888889</c:v>
                </c:pt>
                <c:pt idx="15" formatCode="0.00">
                  <c:v>1.6222222222222222</c:v>
                </c:pt>
                <c:pt idx="16" formatCode="0.00">
                  <c:v>1.5666666666666664</c:v>
                </c:pt>
                <c:pt idx="17" formatCode="0.00">
                  <c:v>1.5386666666666668</c:v>
                </c:pt>
                <c:pt idx="18" formatCode="0.00">
                  <c:v>1.5226666666666666</c:v>
                </c:pt>
                <c:pt idx="19" formatCode="0.00">
                  <c:v>1.4293333333333333</c:v>
                </c:pt>
                <c:pt idx="20" formatCode="0.00">
                  <c:v>1.4253333333333333</c:v>
                </c:pt>
                <c:pt idx="21" formatCode="0.00">
                  <c:v>1.3760000000000001</c:v>
                </c:pt>
                <c:pt idx="22" formatCode="0.00">
                  <c:v>1.3573333333333335</c:v>
                </c:pt>
                <c:pt idx="23" formatCode="0.00">
                  <c:v>1.3146666666666669</c:v>
                </c:pt>
                <c:pt idx="24" formatCode="0.00">
                  <c:v>1.3280000000000001</c:v>
                </c:pt>
                <c:pt idx="25" formatCode="0.00">
                  <c:v>1.3226666666666667</c:v>
                </c:pt>
                <c:pt idx="26" formatCode="0.00">
                  <c:v>1.3146666666666669</c:v>
                </c:pt>
                <c:pt idx="27" formatCode="0.00">
                  <c:v>1.3093333333333335</c:v>
                </c:pt>
                <c:pt idx="28" formatCode="0.00">
                  <c:v>1.2946666666666666</c:v>
                </c:pt>
                <c:pt idx="29" formatCode="0.00">
                  <c:v>1.28</c:v>
                </c:pt>
                <c:pt idx="30" formatCode="0.00">
                  <c:v>1.2400000000000002</c:v>
                </c:pt>
              </c:numCache>
            </c:numRef>
          </c:val>
          <c:smooth val="0"/>
        </c:ser>
        <c:dLbls>
          <c:showLegendKey val="0"/>
          <c:showVal val="0"/>
          <c:showCatName val="0"/>
          <c:showSerName val="0"/>
          <c:showPercent val="0"/>
          <c:showBubbleSize val="0"/>
        </c:dLbls>
        <c:smooth val="0"/>
        <c:axId val="1493440288"/>
        <c:axId val="1493440832"/>
      </c:lineChart>
      <c:catAx>
        <c:axId val="1493440288"/>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493440832"/>
        <c:crosses val="autoZero"/>
        <c:auto val="1"/>
        <c:lblAlgn val="ctr"/>
        <c:lblOffset val="100"/>
        <c:noMultiLvlLbl val="0"/>
      </c:catAx>
      <c:valAx>
        <c:axId val="1493440832"/>
        <c:scaling>
          <c:orientation val="minMax"/>
          <c:max val="5"/>
          <c:min val="1"/>
        </c:scaling>
        <c:delete val="0"/>
        <c:axPos val="l"/>
        <c:majorGridlines>
          <c:spPr>
            <a:ln>
              <a:solidFill>
                <a:schemeClr val="bg1">
                  <a:lumMod val="50000"/>
                  <a:alpha val="35000"/>
                </a:schemeClr>
              </a:solidFill>
            </a:ln>
          </c:spPr>
        </c:majorGridlines>
        <c:title>
          <c:tx>
            <c:rich>
              <a:bodyPr rot="-5400000" vert="horz"/>
              <a:lstStyle/>
              <a:p>
                <a:pPr>
                  <a:defRPr/>
                </a:pPr>
                <a:r>
                  <a:rPr lang="en-US"/>
                  <a:t>1 to5 Scale, with 5 most advanced</a:t>
                </a:r>
              </a:p>
            </c:rich>
          </c:tx>
          <c:layout>
            <c:manualLayout>
              <c:xMode val="edge"/>
              <c:yMode val="edge"/>
              <c:x val="1.2755102040816327E-2"/>
              <c:y val="0.35457887475604011"/>
            </c:manualLayout>
          </c:layout>
          <c:overlay val="0"/>
        </c:title>
        <c:numFmt formatCode="General" sourceLinked="0"/>
        <c:majorTickMark val="out"/>
        <c:minorTickMark val="out"/>
        <c:tickLblPos val="nextTo"/>
        <c:spPr>
          <a:ln>
            <a:solidFill>
              <a:schemeClr val="tx1"/>
            </a:solidFill>
          </a:ln>
        </c:spPr>
        <c:txPr>
          <a:bodyPr/>
          <a:lstStyle/>
          <a:p>
            <a:pPr>
              <a:defRPr b="1"/>
            </a:pPr>
            <a:endParaRPr lang="en-US"/>
          </a:p>
        </c:txPr>
        <c:crossAx val="1493440288"/>
        <c:crosses val="autoZero"/>
        <c:crossBetween val="between"/>
        <c:majorUnit val="1"/>
        <c:minorUnit val="0.5"/>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Democratic Reforms in E&amp;E Eurasia, </a:t>
            </a:r>
            <a:r>
              <a:rPr lang="en-US" dirty="0" smtClean="0"/>
              <a:t>1996-2017</a:t>
            </a:r>
            <a:endParaRPr lang="en-US" dirty="0"/>
          </a:p>
        </c:rich>
      </c:tx>
      <c:layout>
        <c:manualLayout>
          <c:xMode val="edge"/>
          <c:yMode val="edge"/>
          <c:x val="0.24941703715606978"/>
          <c:y val="1.9412645534692775E-2"/>
        </c:manualLayout>
      </c:layout>
      <c:overlay val="0"/>
    </c:title>
    <c:autoTitleDeleted val="0"/>
    <c:plotArea>
      <c:layout>
        <c:manualLayout>
          <c:layoutTarget val="inner"/>
          <c:xMode val="edge"/>
          <c:yMode val="edge"/>
          <c:x val="5.9850364562670483E-2"/>
          <c:y val="9.0656487430729141E-2"/>
          <c:w val="0.89460451730467938"/>
          <c:h val="0.86336255435894527"/>
        </c:manualLayout>
      </c:layout>
      <c:lineChart>
        <c:grouping val="standard"/>
        <c:varyColors val="0"/>
        <c:ser>
          <c:idx val="4"/>
          <c:order val="0"/>
          <c:tx>
            <c:strRef>
              <c:f>'DR Composite Time Series'!$A$82</c:f>
              <c:strCache>
                <c:ptCount val="1"/>
                <c:pt idx="0">
                  <c:v>Russia (USSR)</c:v>
                </c:pt>
              </c:strCache>
            </c:strRef>
          </c:tx>
          <c:spPr>
            <a:ln>
              <a:solidFill>
                <a:srgbClr val="FF0000"/>
              </a:solidFill>
            </a:ln>
          </c:spPr>
          <c:marker>
            <c:symbol val="none"/>
          </c:marker>
          <c:dLbls>
            <c:dLbl>
              <c:idx val="15"/>
              <c:layout>
                <c:manualLayout>
                  <c:x val="9.4894952533130725E-2"/>
                  <c:y val="2.4531312650565098E-2"/>
                </c:manualLayout>
              </c:layout>
              <c:tx>
                <c:rich>
                  <a:bodyPr/>
                  <a:lstStyle/>
                  <a:p>
                    <a:pPr>
                      <a:defRPr baseline="0">
                        <a:solidFill>
                          <a:srgbClr val="FF0000"/>
                        </a:solidFill>
                      </a:defRPr>
                    </a:pPr>
                    <a:r>
                      <a:rPr lang="en-US" baseline="0">
                        <a:solidFill>
                          <a:srgbClr val="FF0000"/>
                        </a:solidFill>
                      </a:rPr>
                      <a:t>Russia</a:t>
                    </a:r>
                  </a:p>
                </c:rich>
              </c:tx>
              <c:spPr/>
              <c:showLegendKey val="0"/>
              <c:showVal val="0"/>
              <c:showCatName val="0"/>
              <c:showSerName val="1"/>
              <c:showPercent val="0"/>
              <c:showBubbleSize val="0"/>
              <c:extLst>
                <c:ext xmlns:c15="http://schemas.microsoft.com/office/drawing/2012/chart" uri="{CE6537A1-D6FC-4f65-9D91-7224C49458BB}">
                  <c15:layout/>
                </c:ext>
              </c:extLst>
            </c:dLbl>
            <c:dLbl>
              <c:idx val="22"/>
              <c:layout>
                <c:manualLayout>
                  <c:x val="0"/>
                  <c:y val="2.0694752402069475E-2"/>
                </c:manualLayout>
              </c:layout>
              <c:tx>
                <c:rich>
                  <a:bodyPr/>
                  <a:lstStyle/>
                  <a:p>
                    <a:r>
                      <a:rPr lang="en-US" baseline="0">
                        <a:solidFill>
                          <a:schemeClr val="accent5">
                            <a:lumMod val="75000"/>
                          </a:schemeClr>
                        </a:solidFill>
                      </a:rPr>
                      <a:t>Russia</a:t>
                    </a:r>
                    <a:endParaRPr lang="en-US"/>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baseline="0">
                    <a:solidFill>
                      <a:schemeClr val="accent5">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Series'!$L$82:$AE$82</c:f>
              <c:numCache>
                <c:formatCode>0.00</c:formatCode>
                <c:ptCount val="20"/>
                <c:pt idx="0">
                  <c:v>3.1333333333333337</c:v>
                </c:pt>
                <c:pt idx="1">
                  <c:v>2.9333333333333336</c:v>
                </c:pt>
                <c:pt idx="2">
                  <c:v>2.6111111111111112</c:v>
                </c:pt>
                <c:pt idx="3">
                  <c:v>2.4166666666666665</c:v>
                </c:pt>
                <c:pt idx="4">
                  <c:v>2.3333333333333335</c:v>
                </c:pt>
                <c:pt idx="5">
                  <c:v>2.3611111111111112</c:v>
                </c:pt>
                <c:pt idx="6">
                  <c:v>2.1666666666666665</c:v>
                </c:pt>
                <c:pt idx="7">
                  <c:v>1.9266666666666663</c:v>
                </c:pt>
                <c:pt idx="8">
                  <c:v>1.8333333333333335</c:v>
                </c:pt>
                <c:pt idx="9">
                  <c:v>1.7599999999999998</c:v>
                </c:pt>
                <c:pt idx="10">
                  <c:v>1.6933333333333334</c:v>
                </c:pt>
                <c:pt idx="11">
                  <c:v>1.5933333333333333</c:v>
                </c:pt>
                <c:pt idx="12">
                  <c:v>1.5733333333333337</c:v>
                </c:pt>
                <c:pt idx="13">
                  <c:v>1.5466666666666669</c:v>
                </c:pt>
                <c:pt idx="14">
                  <c:v>1.5466666666666669</c:v>
                </c:pt>
                <c:pt idx="15">
                  <c:v>1.5266666666666668</c:v>
                </c:pt>
                <c:pt idx="16">
                  <c:v>1.4733333333333332</c:v>
                </c:pt>
                <c:pt idx="17">
                  <c:v>1.3599999999999999</c:v>
                </c:pt>
                <c:pt idx="18">
                  <c:v>1.3333333333333335</c:v>
                </c:pt>
                <c:pt idx="19">
                  <c:v>1.2866666666666666</c:v>
                </c:pt>
              </c:numCache>
            </c:numRef>
          </c:val>
          <c:smooth val="0"/>
        </c:ser>
        <c:ser>
          <c:idx val="0"/>
          <c:order val="1"/>
          <c:tx>
            <c:strRef>
              <c:f>'DR Composite Time Series'!$A$81</c:f>
              <c:strCache>
                <c:ptCount val="1"/>
                <c:pt idx="0">
                  <c:v>Moldova</c:v>
                </c:pt>
              </c:strCache>
            </c:strRef>
          </c:tx>
          <c:spPr>
            <a:ln>
              <a:solidFill>
                <a:schemeClr val="accent4"/>
              </a:solidFill>
            </a:ln>
          </c:spPr>
          <c:marker>
            <c:symbol val="none"/>
          </c:marker>
          <c:dLbls>
            <c:dLbl>
              <c:idx val="15"/>
              <c:layout>
                <c:manualLayout>
                  <c:x val="0.12833270149081222"/>
                  <c:y val="3.5779483050322566E-2"/>
                </c:manualLayout>
              </c:layout>
              <c:tx>
                <c:rich>
                  <a:bodyPr/>
                  <a:lstStyle/>
                  <a:p>
                    <a:pPr>
                      <a:defRPr baseline="0">
                        <a:solidFill>
                          <a:schemeClr val="accent4">
                            <a:lumMod val="75000"/>
                          </a:schemeClr>
                        </a:solidFill>
                      </a:defRPr>
                    </a:pPr>
                    <a:r>
                      <a:rPr lang="en-US" baseline="0">
                        <a:solidFill>
                          <a:schemeClr val="accent4">
                            <a:lumMod val="75000"/>
                          </a:schemeClr>
                        </a:solidFill>
                      </a:rPr>
                      <a:t>Moldova</a:t>
                    </a:r>
                  </a:p>
                </c:rich>
              </c:tx>
              <c:spPr/>
              <c:showLegendKey val="0"/>
              <c:showVal val="0"/>
              <c:showCatName val="1"/>
              <c:showSerName val="0"/>
              <c:showPercent val="0"/>
              <c:showBubbleSize val="0"/>
              <c:extLst>
                <c:ext xmlns:c15="http://schemas.microsoft.com/office/drawing/2012/chart" uri="{CE6537A1-D6FC-4f65-9D91-7224C49458BB}">
                  <c15:layout/>
                </c:ext>
              </c:extLst>
            </c:dLbl>
            <c:dLbl>
              <c:idx val="20"/>
              <c:layout>
                <c:manualLayout>
                  <c:x val="3.6655203978272988E-2"/>
                  <c:y val="-4.4345898004434593E-2"/>
                </c:manualLayout>
              </c:layout>
              <c:tx>
                <c:rich>
                  <a:bodyPr/>
                  <a:lstStyle/>
                  <a:p>
                    <a:pPr>
                      <a:defRPr baseline="0">
                        <a:solidFill>
                          <a:schemeClr val="tx1">
                            <a:lumMod val="50000"/>
                            <a:lumOff val="50000"/>
                          </a:schemeClr>
                        </a:solidFill>
                      </a:defRPr>
                    </a:pPr>
                    <a:r>
                      <a:rPr lang="en-US" baseline="0">
                        <a:solidFill>
                          <a:schemeClr val="tx1">
                            <a:lumMod val="50000"/>
                            <a:lumOff val="50000"/>
                          </a:schemeClr>
                        </a:solidFill>
                      </a:rPr>
                      <a:t>Georgia</a:t>
                    </a:r>
                    <a:endParaRPr lang="en-US" baseline="0">
                      <a:solidFill>
                        <a:schemeClr val="accent4">
                          <a:lumMod val="75000"/>
                        </a:schemeClr>
                      </a:solidFill>
                    </a:endParaRPr>
                  </a:p>
                </c:rich>
              </c:tx>
              <c:spPr/>
              <c:showLegendKey val="0"/>
              <c:showVal val="1"/>
              <c:showCatName val="0"/>
              <c:showSerName val="0"/>
              <c:showPercent val="0"/>
              <c:showBubbleSize val="0"/>
              <c:extLst>
                <c:ext xmlns:c15="http://schemas.microsoft.com/office/drawing/2012/chart" uri="{CE6537A1-D6FC-4f65-9D91-7224C49458BB}"/>
              </c:extLst>
            </c:dLbl>
            <c:dLbl>
              <c:idx val="22"/>
              <c:showLegendKey val="0"/>
              <c:showVal val="0"/>
              <c:showCatName val="0"/>
              <c:showSerName val="1"/>
              <c:showPercent val="0"/>
              <c:showBubbleSize val="0"/>
              <c:extLst>
                <c:ext xmlns:c15="http://schemas.microsoft.com/office/drawing/2012/chart" uri="{CE6537A1-D6FC-4f65-9D91-7224C49458BB}"/>
              </c:extLst>
            </c:dLbl>
            <c:spPr>
              <a:noFill/>
              <a:ln>
                <a:noFill/>
              </a:ln>
              <a:effectLst/>
            </c:spPr>
            <c:txPr>
              <a:bodyPr/>
              <a:lstStyle/>
              <a:p>
                <a:pPr>
                  <a:defRPr>
                    <a:solidFill>
                      <a:schemeClr val="tx1">
                        <a:lumMod val="50000"/>
                        <a:lumOff val="50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Series'!$L$81:$AE$81</c:f>
              <c:numCache>
                <c:formatCode>0.00</c:formatCode>
                <c:ptCount val="20"/>
                <c:pt idx="0">
                  <c:v>3.0666666666666664</c:v>
                </c:pt>
                <c:pt idx="1">
                  <c:v>3</c:v>
                </c:pt>
                <c:pt idx="2">
                  <c:v>2.8333333333333335</c:v>
                </c:pt>
                <c:pt idx="3">
                  <c:v>2.8055555555555554</c:v>
                </c:pt>
                <c:pt idx="4">
                  <c:v>2.6666666666666665</c:v>
                </c:pt>
                <c:pt idx="5">
                  <c:v>2.5277777777777781</c:v>
                </c:pt>
                <c:pt idx="6">
                  <c:v>2.4133333333333336</c:v>
                </c:pt>
                <c:pt idx="7">
                  <c:v>2.2866666666666666</c:v>
                </c:pt>
                <c:pt idx="8">
                  <c:v>2.36</c:v>
                </c:pt>
                <c:pt idx="9">
                  <c:v>2.36</c:v>
                </c:pt>
                <c:pt idx="10">
                  <c:v>2.3333333333333335</c:v>
                </c:pt>
                <c:pt idx="11">
                  <c:v>2.2866666666666666</c:v>
                </c:pt>
                <c:pt idx="12">
                  <c:v>2.2400000000000002</c:v>
                </c:pt>
                <c:pt idx="13">
                  <c:v>2.36</c:v>
                </c:pt>
                <c:pt idx="14">
                  <c:v>2.4066666666666667</c:v>
                </c:pt>
                <c:pt idx="15">
                  <c:v>2.4533333333333331</c:v>
                </c:pt>
                <c:pt idx="16">
                  <c:v>2.4266666666666663</c:v>
                </c:pt>
                <c:pt idx="17">
                  <c:v>2.4266666666666663</c:v>
                </c:pt>
                <c:pt idx="18">
                  <c:v>2.4066666666666667</c:v>
                </c:pt>
                <c:pt idx="19">
                  <c:v>2.3800000000000003</c:v>
                </c:pt>
              </c:numCache>
            </c:numRef>
          </c:val>
          <c:smooth val="0"/>
        </c:ser>
        <c:ser>
          <c:idx val="6"/>
          <c:order val="2"/>
          <c:tx>
            <c:strRef>
              <c:f>'DR Composite Time Series'!$A$85</c:f>
              <c:strCache>
                <c:ptCount val="1"/>
                <c:pt idx="0">
                  <c:v>Ukraine</c:v>
                </c:pt>
              </c:strCache>
            </c:strRef>
          </c:tx>
          <c:spPr>
            <a:ln>
              <a:solidFill>
                <a:schemeClr val="accent1"/>
              </a:solidFill>
            </a:ln>
          </c:spPr>
          <c:marker>
            <c:symbol val="none"/>
          </c:marker>
          <c:dLbls>
            <c:dLbl>
              <c:idx val="12"/>
              <c:layout>
                <c:manualLayout>
                  <c:x val="0.29483548804377013"/>
                  <c:y val="2.9778883234831023E-4"/>
                </c:manualLayout>
              </c:layout>
              <c:spPr/>
              <c:txPr>
                <a:bodyPr/>
                <a:lstStyle/>
                <a:p>
                  <a:pPr>
                    <a:defRPr baseline="0">
                      <a:solidFill>
                        <a:schemeClr val="accent1"/>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1">
                        <a:lumMod val="50000"/>
                        <a:lumOff val="50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Series'!$L$85:$AE$85</c:f>
              <c:numCache>
                <c:formatCode>0.00</c:formatCode>
                <c:ptCount val="20"/>
                <c:pt idx="0">
                  <c:v>3</c:v>
                </c:pt>
                <c:pt idx="1">
                  <c:v>2.8333333333333335</c:v>
                </c:pt>
                <c:pt idx="2">
                  <c:v>2.5833333333333335</c:v>
                </c:pt>
                <c:pt idx="3">
                  <c:v>2.5277777777777781</c:v>
                </c:pt>
                <c:pt idx="4">
                  <c:v>2.3888888888888888</c:v>
                </c:pt>
                <c:pt idx="5">
                  <c:v>2.5277777777777781</c:v>
                </c:pt>
                <c:pt idx="6">
                  <c:v>2.4166666666666665</c:v>
                </c:pt>
                <c:pt idx="7">
                  <c:v>2.6666666666666665</c:v>
                </c:pt>
                <c:pt idx="8">
                  <c:v>2.86</c:v>
                </c:pt>
                <c:pt idx="9">
                  <c:v>2.8333333333333335</c:v>
                </c:pt>
                <c:pt idx="10">
                  <c:v>2.8333333333333335</c:v>
                </c:pt>
                <c:pt idx="11">
                  <c:v>2.74</c:v>
                </c:pt>
                <c:pt idx="12">
                  <c:v>2.74</c:v>
                </c:pt>
                <c:pt idx="13">
                  <c:v>2.5933333333333333</c:v>
                </c:pt>
                <c:pt idx="14">
                  <c:v>2.4533333333333331</c:v>
                </c:pt>
                <c:pt idx="15">
                  <c:v>2.4266666666666663</c:v>
                </c:pt>
                <c:pt idx="16">
                  <c:v>2.3800000000000003</c:v>
                </c:pt>
                <c:pt idx="17">
                  <c:v>2.5</c:v>
                </c:pt>
                <c:pt idx="18">
                  <c:v>2.5466666666666669</c:v>
                </c:pt>
                <c:pt idx="19">
                  <c:v>2.5933333333333333</c:v>
                </c:pt>
              </c:numCache>
            </c:numRef>
          </c:val>
          <c:smooth val="0"/>
        </c:ser>
        <c:ser>
          <c:idx val="3"/>
          <c:order val="3"/>
          <c:tx>
            <c:strRef>
              <c:f>'DR Composite Time Series'!$A$78</c:f>
              <c:strCache>
                <c:ptCount val="1"/>
                <c:pt idx="0">
                  <c:v>Georgia</c:v>
                </c:pt>
              </c:strCache>
            </c:strRef>
          </c:tx>
          <c:spPr>
            <a:ln>
              <a:solidFill>
                <a:srgbClr val="00B0F0"/>
              </a:solidFill>
            </a:ln>
          </c:spPr>
          <c:marker>
            <c:symbol val="none"/>
          </c:marker>
          <c:dLbls>
            <c:dLbl>
              <c:idx val="17"/>
              <c:layout>
                <c:manualLayout>
                  <c:x val="8.3458843004550268E-2"/>
                  <c:y val="1.1408881833088301E-2"/>
                </c:manualLayout>
              </c:layout>
              <c:spPr/>
              <c:txPr>
                <a:bodyPr/>
                <a:lstStyle/>
                <a:p>
                  <a:pPr>
                    <a:defRPr>
                      <a:solidFill>
                        <a:srgbClr val="00B0F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Series'!$L$78:$AE$78</c:f>
              <c:numCache>
                <c:formatCode>0.00</c:formatCode>
                <c:ptCount val="20"/>
                <c:pt idx="0">
                  <c:v>2.5333333333333332</c:v>
                </c:pt>
                <c:pt idx="1">
                  <c:v>2.6333333333333333</c:v>
                </c:pt>
                <c:pt idx="2">
                  <c:v>2.8888888888888888</c:v>
                </c:pt>
                <c:pt idx="3">
                  <c:v>2.7777777777777781</c:v>
                </c:pt>
                <c:pt idx="4">
                  <c:v>2.6111111111111112</c:v>
                </c:pt>
                <c:pt idx="5">
                  <c:v>2.4444444444444446</c:v>
                </c:pt>
                <c:pt idx="6">
                  <c:v>2.4444444444444446</c:v>
                </c:pt>
                <c:pt idx="7">
                  <c:v>2.36</c:v>
                </c:pt>
                <c:pt idx="8">
                  <c:v>2.4266666666666663</c:v>
                </c:pt>
                <c:pt idx="9">
                  <c:v>2.5466666666666669</c:v>
                </c:pt>
                <c:pt idx="10">
                  <c:v>2.4733333333333332</c:v>
                </c:pt>
                <c:pt idx="11">
                  <c:v>2.3800000000000003</c:v>
                </c:pt>
                <c:pt idx="12">
                  <c:v>2.3800000000000003</c:v>
                </c:pt>
                <c:pt idx="13">
                  <c:v>2.4266666666666663</c:v>
                </c:pt>
                <c:pt idx="14">
                  <c:v>2.4533333333333331</c:v>
                </c:pt>
                <c:pt idx="15">
                  <c:v>2.5</c:v>
                </c:pt>
                <c:pt idx="16">
                  <c:v>2.5466666666666669</c:v>
                </c:pt>
                <c:pt idx="17">
                  <c:v>2.5733333333333337</c:v>
                </c:pt>
                <c:pt idx="18">
                  <c:v>2.5933333333333333</c:v>
                </c:pt>
                <c:pt idx="19">
                  <c:v>2.5933333333333333</c:v>
                </c:pt>
              </c:numCache>
            </c:numRef>
          </c:val>
          <c:smooth val="0"/>
        </c:ser>
        <c:ser>
          <c:idx val="1"/>
          <c:order val="4"/>
          <c:tx>
            <c:strRef>
              <c:f>'DR Composite Time Series'!$A$75</c:f>
              <c:strCache>
                <c:ptCount val="1"/>
                <c:pt idx="0">
                  <c:v>Armenia</c:v>
                </c:pt>
              </c:strCache>
            </c:strRef>
          </c:tx>
          <c:spPr>
            <a:ln>
              <a:solidFill>
                <a:srgbClr val="0070C0"/>
              </a:solidFill>
            </a:ln>
          </c:spPr>
          <c:marker>
            <c:symbol val="none"/>
          </c:marker>
          <c:dLbls>
            <c:dLbl>
              <c:idx val="15"/>
              <c:layout>
                <c:manualLayout>
                  <c:x val="0.14415428940544719"/>
                  <c:y val="3.2056552169278364E-2"/>
                </c:manualLayout>
              </c:layout>
              <c:spPr/>
              <c:txPr>
                <a:bodyPr/>
                <a:lstStyle/>
                <a:p>
                  <a:pPr>
                    <a:defRPr baseline="0">
                      <a:solidFill>
                        <a:srgbClr val="0070C0"/>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baseline="0">
                    <a:solidFill>
                      <a:schemeClr val="tx1">
                        <a:lumMod val="50000"/>
                        <a:lumOff val="50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Series'!$L$75:$AE$75</c:f>
              <c:numCache>
                <c:formatCode>0.00</c:formatCode>
                <c:ptCount val="20"/>
                <c:pt idx="0">
                  <c:v>2.5333333333333332</c:v>
                </c:pt>
                <c:pt idx="1">
                  <c:v>2.4666666666666668</c:v>
                </c:pt>
                <c:pt idx="2">
                  <c:v>2.4722222222222219</c:v>
                </c:pt>
                <c:pt idx="3">
                  <c:v>2.4444444444444446</c:v>
                </c:pt>
                <c:pt idx="4">
                  <c:v>2.4444444444444446</c:v>
                </c:pt>
                <c:pt idx="5">
                  <c:v>2.3888888888888888</c:v>
                </c:pt>
                <c:pt idx="6">
                  <c:v>2.3333333333333335</c:v>
                </c:pt>
                <c:pt idx="7">
                  <c:v>2.2133333333333334</c:v>
                </c:pt>
                <c:pt idx="8">
                  <c:v>2.2400000000000002</c:v>
                </c:pt>
                <c:pt idx="9">
                  <c:v>2.1933333333333334</c:v>
                </c:pt>
                <c:pt idx="10">
                  <c:v>2.1933333333333334</c:v>
                </c:pt>
                <c:pt idx="11">
                  <c:v>2.0733333333333337</c:v>
                </c:pt>
                <c:pt idx="12">
                  <c:v>2.0733333333333337</c:v>
                </c:pt>
                <c:pt idx="13">
                  <c:v>2.0466666666666669</c:v>
                </c:pt>
                <c:pt idx="14">
                  <c:v>2.0733333333333337</c:v>
                </c:pt>
                <c:pt idx="15">
                  <c:v>2.0933333333333333</c:v>
                </c:pt>
                <c:pt idx="16">
                  <c:v>2.0933333333333333</c:v>
                </c:pt>
                <c:pt idx="17">
                  <c:v>2.0933333333333333</c:v>
                </c:pt>
                <c:pt idx="18">
                  <c:v>2.0933333333333333</c:v>
                </c:pt>
                <c:pt idx="19">
                  <c:v>2.0733333333333337</c:v>
                </c:pt>
              </c:numCache>
            </c:numRef>
          </c:val>
          <c:smooth val="0"/>
        </c:ser>
        <c:ser>
          <c:idx val="8"/>
          <c:order val="5"/>
          <c:tx>
            <c:strRef>
              <c:f>'DR Composite Time Series'!$A$76</c:f>
              <c:strCache>
                <c:ptCount val="1"/>
                <c:pt idx="0">
                  <c:v>Azerbaijan</c:v>
                </c:pt>
              </c:strCache>
            </c:strRef>
          </c:tx>
          <c:spPr>
            <a:ln>
              <a:solidFill>
                <a:schemeClr val="accent2"/>
              </a:solidFill>
            </a:ln>
          </c:spPr>
          <c:marker>
            <c:symbol val="none"/>
          </c:marker>
          <c:dLbls>
            <c:dLbl>
              <c:idx val="12"/>
              <c:layout>
                <c:manualLayout>
                  <c:x val="0.29171844590854712"/>
                  <c:y val="6.2670771922740426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Series'!$L$76:$AE$76</c:f>
              <c:numCache>
                <c:formatCode>0.00</c:formatCode>
                <c:ptCount val="20"/>
                <c:pt idx="0">
                  <c:v>1.9333333333333336</c:v>
                </c:pt>
                <c:pt idx="1">
                  <c:v>1.9666666666666668</c:v>
                </c:pt>
                <c:pt idx="2">
                  <c:v>1.9444444444444446</c:v>
                </c:pt>
                <c:pt idx="3">
                  <c:v>1.9166666666666665</c:v>
                </c:pt>
                <c:pt idx="4">
                  <c:v>1.9722222222222219</c:v>
                </c:pt>
                <c:pt idx="5">
                  <c:v>2.0277777777777781</c:v>
                </c:pt>
                <c:pt idx="6">
                  <c:v>1.9166666666666665</c:v>
                </c:pt>
                <c:pt idx="7">
                  <c:v>1.7599999999999998</c:v>
                </c:pt>
                <c:pt idx="8">
                  <c:v>1.7133333333333334</c:v>
                </c:pt>
                <c:pt idx="9">
                  <c:v>1.6666666666666665</c:v>
                </c:pt>
                <c:pt idx="10">
                  <c:v>1.6666666666666665</c:v>
                </c:pt>
                <c:pt idx="11">
                  <c:v>1.5</c:v>
                </c:pt>
                <c:pt idx="12">
                  <c:v>1.4066666666666667</c:v>
                </c:pt>
                <c:pt idx="13">
                  <c:v>1.3599999999999999</c:v>
                </c:pt>
                <c:pt idx="14">
                  <c:v>1.2866666666666666</c:v>
                </c:pt>
                <c:pt idx="15">
                  <c:v>1.2400000000000002</c:v>
                </c:pt>
                <c:pt idx="16">
                  <c:v>1.2133333333333334</c:v>
                </c:pt>
                <c:pt idx="17">
                  <c:v>1.1666666666666665</c:v>
                </c:pt>
                <c:pt idx="18">
                  <c:v>1.0933333333333333</c:v>
                </c:pt>
                <c:pt idx="19">
                  <c:v>1.0466666666666669</c:v>
                </c:pt>
              </c:numCache>
            </c:numRef>
          </c:val>
          <c:smooth val="0"/>
        </c:ser>
        <c:ser>
          <c:idx val="2"/>
          <c:order val="6"/>
          <c:tx>
            <c:strRef>
              <c:f>'DR Composite Time Series'!$A$77</c:f>
              <c:strCache>
                <c:ptCount val="1"/>
                <c:pt idx="0">
                  <c:v>Belarus</c:v>
                </c:pt>
              </c:strCache>
            </c:strRef>
          </c:tx>
          <c:spPr>
            <a:ln>
              <a:solidFill>
                <a:schemeClr val="accent6"/>
              </a:solidFill>
            </a:ln>
          </c:spPr>
          <c:marker>
            <c:symbol val="none"/>
          </c:marker>
          <c:dLbls>
            <c:dLbl>
              <c:idx val="14"/>
              <c:layout>
                <c:manualLayout>
                  <c:x val="0.2043895182745015"/>
                  <c:y val="-2.4567602126657245E-3"/>
                </c:manualLayout>
              </c:layout>
              <c:spPr/>
              <c:txPr>
                <a:bodyPr/>
                <a:lstStyle/>
                <a:p>
                  <a:pPr>
                    <a:defRPr baseline="0">
                      <a:solidFill>
                        <a:schemeClr val="accent6">
                          <a:lumMod val="75000"/>
                        </a:schemeClr>
                      </a:solidFill>
                    </a:defRPr>
                  </a:pPr>
                  <a:endParaRPr lang="en-US"/>
                </a:p>
              </c:txPr>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6">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'DR Composite Time Series'!$L$90:$AE$90</c:f>
              <c:strCache>
                <c:ptCount val="20"/>
                <c:pt idx="0">
                  <c:v>1996</c:v>
                </c:pt>
                <c:pt idx="1">
                  <c:v>1997</c:v>
                </c:pt>
                <c:pt idx="2">
                  <c:v>1998</c:v>
                </c:pt>
                <c:pt idx="3">
                  <c:v>1999/2000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pt idx="18">
                  <c:v>2015</c:v>
                </c:pt>
                <c:pt idx="19">
                  <c:v>2016</c:v>
                </c:pt>
              </c:strCache>
            </c:strRef>
          </c:cat>
          <c:val>
            <c:numRef>
              <c:f>'DR Composite Time Series'!$L$77:$AE$77</c:f>
              <c:numCache>
                <c:formatCode>0.00</c:formatCode>
                <c:ptCount val="20"/>
                <c:pt idx="0">
                  <c:v>1.7333333333333329</c:v>
                </c:pt>
                <c:pt idx="1">
                  <c:v>1.5333333333333332</c:v>
                </c:pt>
                <c:pt idx="2">
                  <c:v>1.5</c:v>
                </c:pt>
                <c:pt idx="3">
                  <c:v>1.4166666666666665</c:v>
                </c:pt>
                <c:pt idx="4">
                  <c:v>1.4166666666666665</c:v>
                </c:pt>
                <c:pt idx="5">
                  <c:v>1.3611111111111112</c:v>
                </c:pt>
                <c:pt idx="6">
                  <c:v>1.3055555555555554</c:v>
                </c:pt>
                <c:pt idx="7">
                  <c:v>1.2400000000000002</c:v>
                </c:pt>
                <c:pt idx="8">
                  <c:v>1.1933333333333334</c:v>
                </c:pt>
                <c:pt idx="9">
                  <c:v>1.2133333333333334</c:v>
                </c:pt>
                <c:pt idx="10">
                  <c:v>1.1933333333333334</c:v>
                </c:pt>
                <c:pt idx="11">
                  <c:v>1.2866666666666666</c:v>
                </c:pt>
                <c:pt idx="12">
                  <c:v>1.3333333333333335</c:v>
                </c:pt>
                <c:pt idx="13">
                  <c:v>1.2866666666666666</c:v>
                </c:pt>
                <c:pt idx="14">
                  <c:v>1.2133333333333334</c:v>
                </c:pt>
                <c:pt idx="15">
                  <c:v>1.1933333333333334</c:v>
                </c:pt>
                <c:pt idx="16">
                  <c:v>1.1933333333333334</c:v>
                </c:pt>
                <c:pt idx="17">
                  <c:v>1.1933333333333334</c:v>
                </c:pt>
                <c:pt idx="18">
                  <c:v>1.2400000000000002</c:v>
                </c:pt>
                <c:pt idx="19">
                  <c:v>1.2599999999999998</c:v>
                </c:pt>
              </c:numCache>
            </c:numRef>
          </c:val>
          <c:smooth val="0"/>
        </c:ser>
        <c:dLbls>
          <c:showLegendKey val="0"/>
          <c:showVal val="0"/>
          <c:showCatName val="0"/>
          <c:showSerName val="0"/>
          <c:showPercent val="0"/>
          <c:showBubbleSize val="0"/>
        </c:dLbls>
        <c:smooth val="0"/>
        <c:axId val="1493443008"/>
        <c:axId val="1493443552"/>
      </c:lineChart>
      <c:catAx>
        <c:axId val="1493443008"/>
        <c:scaling>
          <c:orientation val="minMax"/>
        </c:scaling>
        <c:delete val="0"/>
        <c:axPos val="b"/>
        <c:numFmt formatCode="General" sourceLinked="0"/>
        <c:majorTickMark val="out"/>
        <c:minorTickMark val="none"/>
        <c:tickLblPos val="nextTo"/>
        <c:spPr>
          <a:ln>
            <a:solidFill>
              <a:schemeClr val="tx1"/>
            </a:solidFill>
          </a:ln>
        </c:spPr>
        <c:txPr>
          <a:bodyPr rot="0"/>
          <a:lstStyle/>
          <a:p>
            <a:pPr>
              <a:defRPr sz="700" b="1"/>
            </a:pPr>
            <a:endParaRPr lang="en-US"/>
          </a:p>
        </c:txPr>
        <c:crossAx val="1493443552"/>
        <c:crosses val="autoZero"/>
        <c:auto val="1"/>
        <c:lblAlgn val="ctr"/>
        <c:lblOffset val="100"/>
        <c:noMultiLvlLbl val="0"/>
      </c:catAx>
      <c:valAx>
        <c:axId val="1493443552"/>
        <c:scaling>
          <c:orientation val="minMax"/>
          <c:max val="5"/>
          <c:min val="1"/>
        </c:scaling>
        <c:delete val="0"/>
        <c:axPos val="l"/>
        <c:majorGridlines>
          <c:spPr>
            <a:ln>
              <a:solidFill>
                <a:schemeClr val="bg1">
                  <a:lumMod val="50000"/>
                  <a:alpha val="35000"/>
                </a:schemeClr>
              </a:solidFill>
            </a:ln>
          </c:spPr>
        </c:majorGridlines>
        <c:title>
          <c:tx>
            <c:rich>
              <a:bodyPr rot="-5400000" vert="horz"/>
              <a:lstStyle/>
              <a:p>
                <a:pPr>
                  <a:defRPr/>
                </a:pPr>
                <a:r>
                  <a:rPr lang="en-US"/>
                  <a:t>1 to 5 Scale, with 5 the most advanced</a:t>
                </a:r>
              </a:p>
            </c:rich>
          </c:tx>
          <c:layout>
            <c:manualLayout>
              <c:xMode val="edge"/>
              <c:yMode val="edge"/>
              <c:x val="1.0410417447819023E-2"/>
              <c:y val="0.31022427485025905"/>
            </c:manualLayout>
          </c:layout>
          <c:overlay val="0"/>
        </c:title>
        <c:numFmt formatCode="0" sourceLinked="0"/>
        <c:majorTickMark val="out"/>
        <c:minorTickMark val="out"/>
        <c:tickLblPos val="nextTo"/>
        <c:spPr>
          <a:ln>
            <a:solidFill>
              <a:schemeClr val="tx1"/>
            </a:solidFill>
          </a:ln>
        </c:spPr>
        <c:txPr>
          <a:bodyPr/>
          <a:lstStyle/>
          <a:p>
            <a:pPr>
              <a:defRPr b="1"/>
            </a:pPr>
            <a:endParaRPr lang="en-US"/>
          </a:p>
        </c:txPr>
        <c:crossAx val="1493443008"/>
        <c:crosses val="autoZero"/>
        <c:crossBetween val="between"/>
        <c:majorUnit val="1"/>
        <c:minorUnit val="0.5"/>
      </c:valAx>
    </c:plotArea>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Macroeconomic </a:t>
            </a:r>
            <a:r>
              <a:rPr lang="en-US" dirty="0"/>
              <a:t>Reforms in Eastern Europe and Eurasia</a:t>
            </a:r>
          </a:p>
        </c:rich>
      </c:tx>
      <c:layout/>
      <c:overlay val="0"/>
    </c:title>
    <c:autoTitleDeleted val="0"/>
    <c:plotArea>
      <c:layout/>
      <c:lineChart>
        <c:grouping val="standard"/>
        <c:varyColors val="0"/>
        <c:ser>
          <c:idx val="0"/>
          <c:order val="0"/>
          <c:tx>
            <c:strRef>
              <c:f>'ER Composite Time Series'!$C$34</c:f>
              <c:strCache>
                <c:ptCount val="1"/>
                <c:pt idx="0">
                  <c:v>E&amp;E Graduates</c:v>
                </c:pt>
              </c:strCache>
            </c:strRef>
          </c:tx>
          <c:spPr>
            <a:ln>
              <a:solidFill>
                <a:schemeClr val="tx2"/>
              </a:solidFill>
            </a:ln>
          </c:spPr>
          <c:marker>
            <c:symbol val="none"/>
          </c:marker>
          <c:dLbls>
            <c:dLbl>
              <c:idx val="23"/>
              <c:layout>
                <c:manualLayout>
                  <c:x val="3.4884566528723931E-2"/>
                  <c:y val="-2.2343416568468395E-2"/>
                </c:manualLayout>
              </c:layout>
              <c:tx>
                <c:rich>
                  <a:bodyPr/>
                  <a:lstStyle/>
                  <a:p>
                    <a:r>
                      <a:rPr lang="en-US">
                        <a:solidFill>
                          <a:schemeClr val="tx2"/>
                        </a:solidFill>
                      </a:rPr>
                      <a:t>E&amp;E Graduates</a:t>
                    </a:r>
                    <a:endParaRPr lang="en-US"/>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tx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Series'!$D$34:$AE$34</c:f>
              <c:numCache>
                <c:formatCode>0.00</c:formatCode>
                <c:ptCount val="28"/>
                <c:pt idx="0">
                  <c:v>1.1273080808080809</c:v>
                </c:pt>
                <c:pt idx="1">
                  <c:v>1.3174141414141411</c:v>
                </c:pt>
                <c:pt idx="2">
                  <c:v>1.7305909090909088</c:v>
                </c:pt>
                <c:pt idx="3">
                  <c:v>2.0774595959595961</c:v>
                </c:pt>
                <c:pt idx="4">
                  <c:v>2.5284696969696969</c:v>
                </c:pt>
                <c:pt idx="5">
                  <c:v>2.8115000000000006</c:v>
                </c:pt>
                <c:pt idx="6">
                  <c:v>2.9193787878787876</c:v>
                </c:pt>
                <c:pt idx="7">
                  <c:v>3.0977626262626261</c:v>
                </c:pt>
                <c:pt idx="8">
                  <c:v>3.2387727272727274</c:v>
                </c:pt>
                <c:pt idx="9">
                  <c:v>3.3228131313131311</c:v>
                </c:pt>
                <c:pt idx="10">
                  <c:v>3.4104898989898995</c:v>
                </c:pt>
                <c:pt idx="11">
                  <c:v>3.4981666666666666</c:v>
                </c:pt>
                <c:pt idx="12">
                  <c:v>3.5719040404040401</c:v>
                </c:pt>
                <c:pt idx="13">
                  <c:v>3.6393787878787887</c:v>
                </c:pt>
                <c:pt idx="14">
                  <c:v>3.676449494949495</c:v>
                </c:pt>
                <c:pt idx="15">
                  <c:v>3.7200858585858594</c:v>
                </c:pt>
                <c:pt idx="16">
                  <c:v>3.7708939393939391</c:v>
                </c:pt>
                <c:pt idx="17">
                  <c:v>3.8013989898989902</c:v>
                </c:pt>
                <c:pt idx="18">
                  <c:v>3.8182676767676766</c:v>
                </c:pt>
                <c:pt idx="19">
                  <c:v>3.8282676767676764</c:v>
                </c:pt>
                <c:pt idx="20">
                  <c:v>3.8358434343434342</c:v>
                </c:pt>
                <c:pt idx="21">
                  <c:v>3.8371631313131314</c:v>
                </c:pt>
                <c:pt idx="22">
                  <c:v>3.8623343434343429</c:v>
                </c:pt>
                <c:pt idx="23">
                  <c:v>3.8662737373737373</c:v>
                </c:pt>
                <c:pt idx="24">
                  <c:v>3.8429116161616164</c:v>
                </c:pt>
                <c:pt idx="25">
                  <c:v>3.8412479797979797</c:v>
                </c:pt>
                <c:pt idx="26">
                  <c:v>3.873066161616161</c:v>
                </c:pt>
                <c:pt idx="27">
                  <c:v>3.8548843434343438</c:v>
                </c:pt>
              </c:numCache>
            </c:numRef>
          </c:val>
          <c:smooth val="0"/>
        </c:ser>
        <c:ser>
          <c:idx val="2"/>
          <c:order val="1"/>
          <c:tx>
            <c:strRef>
              <c:f>'ER Composite Time Series'!$C$36</c:f>
              <c:strCache>
                <c:ptCount val="1"/>
                <c:pt idx="0">
                  <c:v>Balkans</c:v>
                </c:pt>
              </c:strCache>
            </c:strRef>
          </c:tx>
          <c:marker>
            <c:symbol val="none"/>
          </c:marker>
          <c:dLbls>
            <c:dLbl>
              <c:idx val="23"/>
              <c:layout>
                <c:manualLayout>
                  <c:x val="7.1672581677301395E-2"/>
                  <c:y val="-3.5379530178918518E-2"/>
                </c:manualLayout>
              </c:layout>
              <c:tx>
                <c:rich>
                  <a:bodyPr/>
                  <a:lstStyle/>
                  <a:p>
                    <a:r>
                      <a:rPr lang="en-US">
                        <a:solidFill>
                          <a:schemeClr val="accent3">
                            <a:lumMod val="75000"/>
                          </a:schemeClr>
                        </a:solidFill>
                      </a:rPr>
                      <a:t>Balkans</a:t>
                    </a:r>
                    <a:endParaRPr lang="en-US"/>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3">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Series'!$D$36:$AE$36</c:f>
              <c:numCache>
                <c:formatCode>0.00</c:formatCode>
                <c:ptCount val="28"/>
                <c:pt idx="0">
                  <c:v>1.4182222222222223</c:v>
                </c:pt>
                <c:pt idx="1">
                  <c:v>1.5167407407407405</c:v>
                </c:pt>
                <c:pt idx="2">
                  <c:v>1.5527222222222221</c:v>
                </c:pt>
                <c:pt idx="3">
                  <c:v>1.589574074074074</c:v>
                </c:pt>
                <c:pt idx="4">
                  <c:v>1.6573518518518515</c:v>
                </c:pt>
                <c:pt idx="5">
                  <c:v>1.6269814814814818</c:v>
                </c:pt>
                <c:pt idx="6">
                  <c:v>1.6825370370370372</c:v>
                </c:pt>
                <c:pt idx="7">
                  <c:v>1.781425925925926</c:v>
                </c:pt>
                <c:pt idx="8">
                  <c:v>1.8310555555555554</c:v>
                </c:pt>
                <c:pt idx="9">
                  <c:v>1.8551296296296294</c:v>
                </c:pt>
                <c:pt idx="10">
                  <c:v>1.9721666666666664</c:v>
                </c:pt>
                <c:pt idx="11">
                  <c:v>2.1210555555555555</c:v>
                </c:pt>
                <c:pt idx="12">
                  <c:v>2.2204999999999999</c:v>
                </c:pt>
                <c:pt idx="13">
                  <c:v>2.4127222222222215</c:v>
                </c:pt>
                <c:pt idx="14">
                  <c:v>2.4927222222222221</c:v>
                </c:pt>
                <c:pt idx="15">
                  <c:v>2.5782777777777777</c:v>
                </c:pt>
                <c:pt idx="16">
                  <c:v>2.6780925925925927</c:v>
                </c:pt>
                <c:pt idx="17">
                  <c:v>2.7390185185185185</c:v>
                </c:pt>
                <c:pt idx="18">
                  <c:v>2.7997592592592593</c:v>
                </c:pt>
                <c:pt idx="19">
                  <c:v>2.873277777777778</c:v>
                </c:pt>
                <c:pt idx="20">
                  <c:v>2.911055555555556</c:v>
                </c:pt>
                <c:pt idx="21">
                  <c:v>2.9387326388888888</c:v>
                </c:pt>
                <c:pt idx="22">
                  <c:v>2.9669680555555558</c:v>
                </c:pt>
                <c:pt idx="23">
                  <c:v>3.0003905092592595</c:v>
                </c:pt>
                <c:pt idx="24">
                  <c:v>3.0237620370370366</c:v>
                </c:pt>
                <c:pt idx="25">
                  <c:v>3.0330212962962961</c:v>
                </c:pt>
                <c:pt idx="26">
                  <c:v>3.0746879629629631</c:v>
                </c:pt>
                <c:pt idx="27">
                  <c:v>3.0830212962962964</c:v>
                </c:pt>
              </c:numCache>
            </c:numRef>
          </c:val>
          <c:smooth val="0"/>
        </c:ser>
        <c:ser>
          <c:idx val="1"/>
          <c:order val="2"/>
          <c:tx>
            <c:strRef>
              <c:f>'ER Composite Time Series'!$C$35</c:f>
              <c:strCache>
                <c:ptCount val="1"/>
                <c:pt idx="0">
                  <c:v>E&amp;E Eurasia</c:v>
                </c:pt>
              </c:strCache>
            </c:strRef>
          </c:tx>
          <c:marker>
            <c:symbol val="none"/>
          </c:marker>
          <c:dLbls>
            <c:dLbl>
              <c:idx val="23"/>
              <c:layout>
                <c:manualLayout>
                  <c:x val="5.4638322140222767E-2"/>
                  <c:y val="2.1755925833461094E-2"/>
                </c:manualLayout>
              </c:layout>
              <c:tx>
                <c:rich>
                  <a:bodyPr/>
                  <a:lstStyle/>
                  <a:p>
                    <a:r>
                      <a:rPr lang="en-US">
                        <a:solidFill>
                          <a:schemeClr val="accent2"/>
                        </a:solidFill>
                      </a:rPr>
                      <a:t>E&amp;E Eurasia</a:t>
                    </a:r>
                    <a:endParaRPr lang="en-US"/>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2"/>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Series'!$D$35:$AE$35</c:f>
              <c:numCache>
                <c:formatCode>0.00</c:formatCode>
                <c:ptCount val="28"/>
                <c:pt idx="0">
                  <c:v>1.0012063492063492</c:v>
                </c:pt>
                <c:pt idx="1">
                  <c:v>1.0012063492063492</c:v>
                </c:pt>
                <c:pt idx="2">
                  <c:v>1.0158650793650794</c:v>
                </c:pt>
                <c:pt idx="3">
                  <c:v>1.3524206349206351</c:v>
                </c:pt>
                <c:pt idx="4">
                  <c:v>1.5327380952380949</c:v>
                </c:pt>
                <c:pt idx="5">
                  <c:v>1.6546428571428573</c:v>
                </c:pt>
                <c:pt idx="6">
                  <c:v>2.1203571428571428</c:v>
                </c:pt>
                <c:pt idx="7">
                  <c:v>2.2998809523809522</c:v>
                </c:pt>
                <c:pt idx="8">
                  <c:v>2.4262301587301591</c:v>
                </c:pt>
                <c:pt idx="9">
                  <c:v>2.4208333333333329</c:v>
                </c:pt>
                <c:pt idx="10">
                  <c:v>2.4311507936507937</c:v>
                </c:pt>
                <c:pt idx="11">
                  <c:v>2.5108333333333337</c:v>
                </c:pt>
                <c:pt idx="12">
                  <c:v>2.5849603174603173</c:v>
                </c:pt>
                <c:pt idx="13">
                  <c:v>2.6589285714285715</c:v>
                </c:pt>
                <c:pt idx="14">
                  <c:v>2.6906746031746032</c:v>
                </c:pt>
                <c:pt idx="15">
                  <c:v>2.722579365079365</c:v>
                </c:pt>
                <c:pt idx="16">
                  <c:v>2.7809920634920635</c:v>
                </c:pt>
                <c:pt idx="17">
                  <c:v>2.7968650793650793</c:v>
                </c:pt>
                <c:pt idx="18">
                  <c:v>2.8284523809523812</c:v>
                </c:pt>
                <c:pt idx="19">
                  <c:v>2.8867063492063489</c:v>
                </c:pt>
                <c:pt idx="20">
                  <c:v>2.8919444444444444</c:v>
                </c:pt>
                <c:pt idx="21">
                  <c:v>2.8923031746031742</c:v>
                </c:pt>
                <c:pt idx="22">
                  <c:v>2.87341746031746</c:v>
                </c:pt>
                <c:pt idx="23">
                  <c:v>2.8951119047619045</c:v>
                </c:pt>
                <c:pt idx="24">
                  <c:v>2.8911000000000007</c:v>
                </c:pt>
                <c:pt idx="25">
                  <c:v>2.8828944444444446</c:v>
                </c:pt>
                <c:pt idx="26">
                  <c:v>2.9114658730158731</c:v>
                </c:pt>
                <c:pt idx="27">
                  <c:v>2.9186087301587302</c:v>
                </c:pt>
              </c:numCache>
            </c:numRef>
          </c:val>
          <c:smooth val="0"/>
        </c:ser>
        <c:ser>
          <c:idx val="3"/>
          <c:order val="3"/>
          <c:tx>
            <c:strRef>
              <c:f>'ER Composite Time Series'!$C$33</c:f>
              <c:strCache>
                <c:ptCount val="1"/>
                <c:pt idx="0">
                  <c:v>CAR</c:v>
                </c:pt>
              </c:strCache>
            </c:strRef>
          </c:tx>
          <c:marker>
            <c:symbol val="none"/>
          </c:marker>
          <c:dLbls>
            <c:dLbl>
              <c:idx val="23"/>
              <c:layout>
                <c:manualLayout>
                  <c:x val="8.7718756169324272E-2"/>
                  <c:y val="1.5928587273277683E-2"/>
                </c:manualLayout>
              </c:layout>
              <c:tx>
                <c:rich>
                  <a:bodyPr/>
                  <a:lstStyle/>
                  <a:p>
                    <a:pPr>
                      <a:defRPr>
                        <a:solidFill>
                          <a:schemeClr val="accent4"/>
                        </a:solidFill>
                      </a:defRPr>
                    </a:pPr>
                    <a:r>
                      <a:rPr lang="en-US">
                        <a:solidFill>
                          <a:schemeClr val="accent4"/>
                        </a:solidFill>
                      </a:rPr>
                      <a:t>CARs</a:t>
                    </a:r>
                  </a:p>
                </c:rich>
              </c:tx>
              <c:spPr/>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Series'!$D$33:$AE$33</c:f>
              <c:numCache>
                <c:formatCode>0.00</c:formatCode>
                <c:ptCount val="28"/>
                <c:pt idx="0">
                  <c:v>1.0061</c:v>
                </c:pt>
                <c:pt idx="1">
                  <c:v>1.0061</c:v>
                </c:pt>
                <c:pt idx="2">
                  <c:v>1.0061</c:v>
                </c:pt>
                <c:pt idx="3">
                  <c:v>1.2102222222222223</c:v>
                </c:pt>
                <c:pt idx="4">
                  <c:v>1.3657777777777778</c:v>
                </c:pt>
                <c:pt idx="5">
                  <c:v>1.7211111111111108</c:v>
                </c:pt>
                <c:pt idx="6">
                  <c:v>2.0031111111111111</c:v>
                </c:pt>
                <c:pt idx="7">
                  <c:v>2.0993333333333331</c:v>
                </c:pt>
                <c:pt idx="8">
                  <c:v>2.165777777777778</c:v>
                </c:pt>
                <c:pt idx="9">
                  <c:v>2.2031111111111108</c:v>
                </c:pt>
                <c:pt idx="10">
                  <c:v>2.1955555555555555</c:v>
                </c:pt>
                <c:pt idx="11">
                  <c:v>2.202666666666667</c:v>
                </c:pt>
                <c:pt idx="12">
                  <c:v>2.2253333333333338</c:v>
                </c:pt>
                <c:pt idx="13">
                  <c:v>2.2477777777777783</c:v>
                </c:pt>
                <c:pt idx="14">
                  <c:v>2.2551111111111117</c:v>
                </c:pt>
                <c:pt idx="15">
                  <c:v>2.2922222222222222</c:v>
                </c:pt>
                <c:pt idx="16">
                  <c:v>2.3068888888888894</c:v>
                </c:pt>
                <c:pt idx="17">
                  <c:v>2.3366666666666669</c:v>
                </c:pt>
                <c:pt idx="18">
                  <c:v>2.3366666666666669</c:v>
                </c:pt>
                <c:pt idx="19">
                  <c:v>2.366222222222222</c:v>
                </c:pt>
                <c:pt idx="20">
                  <c:v>2.3662222222222224</c:v>
                </c:pt>
                <c:pt idx="21">
                  <c:v>2.3829144444444443</c:v>
                </c:pt>
                <c:pt idx="22">
                  <c:v>2.3712122222222223</c:v>
                </c:pt>
                <c:pt idx="23">
                  <c:v>2.3825433333333335</c:v>
                </c:pt>
                <c:pt idx="24">
                  <c:v>2.3967633333333334</c:v>
                </c:pt>
                <c:pt idx="25">
                  <c:v>2.3837188888888887</c:v>
                </c:pt>
                <c:pt idx="26">
                  <c:v>2.3837188888888887</c:v>
                </c:pt>
                <c:pt idx="27">
                  <c:v>2.3737188888888889</c:v>
                </c:pt>
              </c:numCache>
            </c:numRef>
          </c:val>
          <c:smooth val="0"/>
        </c:ser>
        <c:dLbls>
          <c:showLegendKey val="0"/>
          <c:showVal val="0"/>
          <c:showCatName val="0"/>
          <c:showSerName val="0"/>
          <c:showPercent val="0"/>
          <c:showBubbleSize val="0"/>
        </c:dLbls>
        <c:smooth val="0"/>
        <c:axId val="1183239408"/>
        <c:axId val="1498104528"/>
      </c:lineChart>
      <c:catAx>
        <c:axId val="1183239408"/>
        <c:scaling>
          <c:orientation val="minMax"/>
        </c:scaling>
        <c:delete val="0"/>
        <c:axPos val="b"/>
        <c:numFmt formatCode="General" sourceLinked="1"/>
        <c:majorTickMark val="out"/>
        <c:minorTickMark val="none"/>
        <c:tickLblPos val="nextTo"/>
        <c:spPr>
          <a:ln>
            <a:solidFill>
              <a:schemeClr val="tx1"/>
            </a:solidFill>
          </a:ln>
        </c:spPr>
        <c:txPr>
          <a:bodyPr/>
          <a:lstStyle/>
          <a:p>
            <a:pPr>
              <a:defRPr b="1"/>
            </a:pPr>
            <a:endParaRPr lang="en-US"/>
          </a:p>
        </c:txPr>
        <c:crossAx val="1498104528"/>
        <c:crosses val="autoZero"/>
        <c:auto val="1"/>
        <c:lblAlgn val="ctr"/>
        <c:lblOffset val="100"/>
        <c:noMultiLvlLbl val="0"/>
      </c:catAx>
      <c:valAx>
        <c:axId val="1498104528"/>
        <c:scaling>
          <c:orientation val="minMax"/>
          <c:max val="5"/>
          <c:min val="1"/>
        </c:scaling>
        <c:delete val="0"/>
        <c:axPos val="l"/>
        <c:majorGridlines>
          <c:spPr>
            <a:ln>
              <a:solidFill>
                <a:schemeClr val="bg1">
                  <a:lumMod val="85000"/>
                </a:schemeClr>
              </a:solidFill>
            </a:ln>
          </c:spPr>
        </c:majorGridlines>
        <c:title>
          <c:tx>
            <c:rich>
              <a:bodyPr rot="-5400000" vert="horz"/>
              <a:lstStyle/>
              <a:p>
                <a:pPr>
                  <a:defRPr/>
                </a:pPr>
                <a:r>
                  <a:rPr lang="en-US"/>
                  <a:t>1 to 5 Scale, with 5 the most advanced</a:t>
                </a:r>
              </a:p>
            </c:rich>
          </c:tx>
          <c:layout>
            <c:manualLayout>
              <c:xMode val="edge"/>
              <c:yMode val="edge"/>
              <c:x val="9.9206349206349201E-3"/>
              <c:y val="0.33066340265159161"/>
            </c:manualLayout>
          </c:layout>
          <c:overlay val="0"/>
        </c:title>
        <c:numFmt formatCode="General" sourceLinked="0"/>
        <c:majorTickMark val="out"/>
        <c:minorTickMark val="out"/>
        <c:tickLblPos val="nextTo"/>
        <c:spPr>
          <a:ln>
            <a:solidFill>
              <a:schemeClr val="tx1"/>
            </a:solidFill>
          </a:ln>
        </c:spPr>
        <c:txPr>
          <a:bodyPr/>
          <a:lstStyle/>
          <a:p>
            <a:pPr>
              <a:defRPr b="1"/>
            </a:pPr>
            <a:endParaRPr lang="en-US"/>
          </a:p>
        </c:txPr>
        <c:crossAx val="1183239408"/>
        <c:crosses val="autoZero"/>
        <c:crossBetween val="between"/>
        <c:majorUnit val="1"/>
        <c:minorUnit val="0.5"/>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Macroeconomic Reforms in E&amp;E </a:t>
            </a:r>
            <a:r>
              <a:rPr lang="en-US" dirty="0" smtClean="0"/>
              <a:t>Eurasia, 1989-2017</a:t>
            </a:r>
            <a:endParaRPr lang="en-US" dirty="0"/>
          </a:p>
        </c:rich>
      </c:tx>
      <c:layout/>
      <c:overlay val="0"/>
    </c:title>
    <c:autoTitleDeleted val="0"/>
    <c:plotArea>
      <c:layout>
        <c:manualLayout>
          <c:layoutTarget val="inner"/>
          <c:xMode val="edge"/>
          <c:yMode val="edge"/>
          <c:x val="5.9595898726944846E-2"/>
          <c:y val="8.9909314220337849E-2"/>
          <c:w val="0.91489389719142256"/>
          <c:h val="0.85656151154182647"/>
        </c:manualLayout>
      </c:layout>
      <c:lineChart>
        <c:grouping val="standard"/>
        <c:varyColors val="0"/>
        <c:ser>
          <c:idx val="3"/>
          <c:order val="0"/>
          <c:tx>
            <c:strRef>
              <c:f>'ER Composite Time Series'!$C$11</c:f>
              <c:strCache>
                <c:ptCount val="1"/>
                <c:pt idx="0">
                  <c:v>Georgia</c:v>
                </c:pt>
              </c:strCache>
            </c:strRef>
          </c:tx>
          <c:marker>
            <c:symbol val="none"/>
          </c:marker>
          <c:dLbls>
            <c:dLbl>
              <c:idx val="23"/>
              <c:layout>
                <c:manualLayout>
                  <c:x val="4.25805033299409E-2"/>
                  <c:y val="-2.1465946564371761E-2"/>
                </c:manualLayout>
              </c:layout>
              <c:tx>
                <c:rich>
                  <a:bodyPr/>
                  <a:lstStyle/>
                  <a:p>
                    <a:pPr>
                      <a:defRPr>
                        <a:solidFill>
                          <a:schemeClr val="accent4"/>
                        </a:solidFill>
                      </a:defRPr>
                    </a:pPr>
                    <a:r>
                      <a:rPr lang="en-US">
                        <a:solidFill>
                          <a:schemeClr val="accent4"/>
                        </a:solidFill>
                      </a:rPr>
                      <a:t>Georgia</a:t>
                    </a:r>
                  </a:p>
                </c:rich>
              </c:tx>
              <c:spPr/>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Series'!$D$11:$AE$11</c:f>
              <c:numCache>
                <c:formatCode>0.00</c:formatCode>
                <c:ptCount val="28"/>
                <c:pt idx="0">
                  <c:v>1.0084444444444445</c:v>
                </c:pt>
                <c:pt idx="1">
                  <c:v>1.0084444444444445</c:v>
                </c:pt>
                <c:pt idx="2">
                  <c:v>1.0084444444444445</c:v>
                </c:pt>
                <c:pt idx="3">
                  <c:v>1.2673333333333334</c:v>
                </c:pt>
                <c:pt idx="4">
                  <c:v>1.4162222222222223</c:v>
                </c:pt>
                <c:pt idx="5">
                  <c:v>1.4162222222222223</c:v>
                </c:pt>
                <c:pt idx="6">
                  <c:v>1.9717777777777776</c:v>
                </c:pt>
                <c:pt idx="7">
                  <c:v>2.4528888888888885</c:v>
                </c:pt>
                <c:pt idx="8">
                  <c:v>2.7117777777777774</c:v>
                </c:pt>
                <c:pt idx="9">
                  <c:v>2.8595555555555547</c:v>
                </c:pt>
                <c:pt idx="10">
                  <c:v>2.8962222222222218</c:v>
                </c:pt>
                <c:pt idx="11">
                  <c:v>3.0817777777777775</c:v>
                </c:pt>
                <c:pt idx="12">
                  <c:v>3.0817777777777775</c:v>
                </c:pt>
                <c:pt idx="13">
                  <c:v>3.0817777777777775</c:v>
                </c:pt>
                <c:pt idx="14">
                  <c:v>3.0817777777777775</c:v>
                </c:pt>
                <c:pt idx="15">
                  <c:v>3.1195555555555554</c:v>
                </c:pt>
                <c:pt idx="16">
                  <c:v>3.1940000000000004</c:v>
                </c:pt>
                <c:pt idx="17">
                  <c:v>3.1940000000000004</c:v>
                </c:pt>
                <c:pt idx="18">
                  <c:v>3.2306666666666666</c:v>
                </c:pt>
                <c:pt idx="19">
                  <c:v>3.2306666666666666</c:v>
                </c:pt>
                <c:pt idx="20">
                  <c:v>3.2684444444444445</c:v>
                </c:pt>
                <c:pt idx="21">
                  <c:v>3.2758611111111109</c:v>
                </c:pt>
                <c:pt idx="22">
                  <c:v>3.2684611111111108</c:v>
                </c:pt>
                <c:pt idx="23">
                  <c:v>3.277711111111111</c:v>
                </c:pt>
                <c:pt idx="24">
                  <c:v>3.277711111111111</c:v>
                </c:pt>
                <c:pt idx="25">
                  <c:v>3.277711111111111</c:v>
                </c:pt>
                <c:pt idx="26">
                  <c:v>3.277711111111111</c:v>
                </c:pt>
                <c:pt idx="27">
                  <c:v>3.3277111111111108</c:v>
                </c:pt>
              </c:numCache>
            </c:numRef>
          </c:val>
          <c:smooth val="0"/>
        </c:ser>
        <c:ser>
          <c:idx val="6"/>
          <c:order val="1"/>
          <c:tx>
            <c:strRef>
              <c:f>'ER Composite Time Series'!$C$3</c:f>
              <c:strCache>
                <c:ptCount val="1"/>
                <c:pt idx="0">
                  <c:v>Armenia</c:v>
                </c:pt>
              </c:strCache>
            </c:strRef>
          </c:tx>
          <c:spPr>
            <a:ln>
              <a:solidFill>
                <a:schemeClr val="accent2"/>
              </a:solidFill>
            </a:ln>
          </c:spPr>
          <c:marker>
            <c:symbol val="none"/>
          </c:marker>
          <c:dLbls>
            <c:dLbl>
              <c:idx val="24"/>
              <c:layout>
                <c:manualLayout>
                  <c:x val="7.3933110539122174E-2"/>
                  <c:y val="-3.1679548573645279E-2"/>
                </c:manualLayout>
              </c:layout>
              <c:tx>
                <c:rich>
                  <a:bodyPr/>
                  <a:lstStyle/>
                  <a:p>
                    <a:r>
                      <a:rPr lang="en-US">
                        <a:solidFill>
                          <a:schemeClr val="accent2">
                            <a:lumMod val="75000"/>
                          </a:schemeClr>
                        </a:solidFill>
                      </a:rPr>
                      <a:t>Armenia</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2">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Series'!$D$3:$AE$3</c:f>
              <c:numCache>
                <c:formatCode>0.00</c:formatCode>
                <c:ptCount val="28"/>
                <c:pt idx="0">
                  <c:v>1</c:v>
                </c:pt>
                <c:pt idx="1">
                  <c:v>1</c:v>
                </c:pt>
                <c:pt idx="2">
                  <c:v>1</c:v>
                </c:pt>
                <c:pt idx="3">
                  <c:v>1.4021666666666666</c:v>
                </c:pt>
                <c:pt idx="4">
                  <c:v>1.4399444444444442</c:v>
                </c:pt>
                <c:pt idx="5">
                  <c:v>1.5132777777777777</c:v>
                </c:pt>
                <c:pt idx="6">
                  <c:v>2.0332777777777782</c:v>
                </c:pt>
                <c:pt idx="7">
                  <c:v>2.4399444444444445</c:v>
                </c:pt>
                <c:pt idx="8">
                  <c:v>2.5132777777777782</c:v>
                </c:pt>
                <c:pt idx="9">
                  <c:v>2.6610555555555555</c:v>
                </c:pt>
                <c:pt idx="10">
                  <c:v>2.6977222222222226</c:v>
                </c:pt>
                <c:pt idx="11">
                  <c:v>2.6977222222222226</c:v>
                </c:pt>
                <c:pt idx="12">
                  <c:v>2.8466111111111116</c:v>
                </c:pt>
                <c:pt idx="13">
                  <c:v>2.9199444444444449</c:v>
                </c:pt>
                <c:pt idx="14">
                  <c:v>3.0310555555555556</c:v>
                </c:pt>
                <c:pt idx="15">
                  <c:v>3.0677222222222222</c:v>
                </c:pt>
                <c:pt idx="16">
                  <c:v>3.1799444444444442</c:v>
                </c:pt>
                <c:pt idx="17">
                  <c:v>3.1799444444444442</c:v>
                </c:pt>
                <c:pt idx="18">
                  <c:v>3.1799444444444442</c:v>
                </c:pt>
                <c:pt idx="19">
                  <c:v>3.2543888888888883</c:v>
                </c:pt>
                <c:pt idx="20">
                  <c:v>3.2543888888888883</c:v>
                </c:pt>
                <c:pt idx="21">
                  <c:v>3.2547611111111108</c:v>
                </c:pt>
                <c:pt idx="22">
                  <c:v>3.1436499999999996</c:v>
                </c:pt>
                <c:pt idx="23">
                  <c:v>3.1436499999999996</c:v>
                </c:pt>
                <c:pt idx="24">
                  <c:v>3.1436499999999996</c:v>
                </c:pt>
                <c:pt idx="25">
                  <c:v>3.1436499999999996</c:v>
                </c:pt>
                <c:pt idx="26">
                  <c:v>3.1936499999999994</c:v>
                </c:pt>
                <c:pt idx="27">
                  <c:v>3.2436499999999993</c:v>
                </c:pt>
              </c:numCache>
            </c:numRef>
          </c:val>
          <c:smooth val="0"/>
        </c:ser>
        <c:ser>
          <c:idx val="0"/>
          <c:order val="2"/>
          <c:tx>
            <c:strRef>
              <c:f>'ER Composite Time Series'!$C$22</c:f>
              <c:strCache>
                <c:ptCount val="1"/>
                <c:pt idx="0">
                  <c:v>Russian Federation</c:v>
                </c:pt>
              </c:strCache>
            </c:strRef>
          </c:tx>
          <c:spPr>
            <a:ln>
              <a:solidFill>
                <a:srgbClr val="00B0F0"/>
              </a:solidFill>
            </a:ln>
          </c:spPr>
          <c:marker>
            <c:symbol val="none"/>
          </c:marker>
          <c:dLbls>
            <c:dLbl>
              <c:idx val="23"/>
              <c:layout>
                <c:manualLayout>
                  <c:x val="-8.9450505342883267E-3"/>
                  <c:y val="-1.379640827875773E-2"/>
                </c:manualLayout>
              </c:layout>
              <c:tx>
                <c:rich>
                  <a:bodyPr/>
                  <a:lstStyle/>
                  <a:p>
                    <a:r>
                      <a:rPr lang="en-US" baseline="0">
                        <a:solidFill>
                          <a:srgbClr val="00B0F0"/>
                        </a:solidFill>
                      </a:rPr>
                      <a:t>Russia</a:t>
                    </a:r>
                    <a:endParaRPr lang="en-US"/>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baseline="0">
                    <a:solidFill>
                      <a:srgbClr val="00B0F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Series'!$D$22:$AE$22</c:f>
              <c:numCache>
                <c:formatCode>0.00</c:formatCode>
                <c:ptCount val="28"/>
                <c:pt idx="0">
                  <c:v>1</c:v>
                </c:pt>
                <c:pt idx="1">
                  <c:v>1</c:v>
                </c:pt>
                <c:pt idx="2">
                  <c:v>1.1026111111111112</c:v>
                </c:pt>
                <c:pt idx="3">
                  <c:v>1.8803888888888889</c:v>
                </c:pt>
                <c:pt idx="4">
                  <c:v>2.1770555555555555</c:v>
                </c:pt>
                <c:pt idx="5">
                  <c:v>2.4003888888888887</c:v>
                </c:pt>
                <c:pt idx="6">
                  <c:v>2.5848333333333335</c:v>
                </c:pt>
                <c:pt idx="7">
                  <c:v>2.8437222222222225</c:v>
                </c:pt>
                <c:pt idx="8">
                  <c:v>2.9537222222222219</c:v>
                </c:pt>
                <c:pt idx="9">
                  <c:v>2.5459444444444443</c:v>
                </c:pt>
                <c:pt idx="10">
                  <c:v>2.5092777777777777</c:v>
                </c:pt>
                <c:pt idx="11">
                  <c:v>2.6203888888888889</c:v>
                </c:pt>
                <c:pt idx="12">
                  <c:v>2.694833333333333</c:v>
                </c:pt>
                <c:pt idx="13">
                  <c:v>2.8414999999999999</c:v>
                </c:pt>
                <c:pt idx="14">
                  <c:v>2.915944444444444</c:v>
                </c:pt>
                <c:pt idx="15">
                  <c:v>2.9537222222222219</c:v>
                </c:pt>
                <c:pt idx="16">
                  <c:v>2.9537222222222219</c:v>
                </c:pt>
                <c:pt idx="17">
                  <c:v>3.0281666666666669</c:v>
                </c:pt>
                <c:pt idx="18">
                  <c:v>3.0281666666666669</c:v>
                </c:pt>
                <c:pt idx="19">
                  <c:v>3.0281666666666669</c:v>
                </c:pt>
                <c:pt idx="20">
                  <c:v>3.0281666666666669</c:v>
                </c:pt>
                <c:pt idx="21">
                  <c:v>3.0291388888888893</c:v>
                </c:pt>
                <c:pt idx="22">
                  <c:v>3.0813833333333331</c:v>
                </c:pt>
                <c:pt idx="23">
                  <c:v>3.1706500000000002</c:v>
                </c:pt>
                <c:pt idx="24">
                  <c:v>3.1706500000000002</c:v>
                </c:pt>
                <c:pt idx="25">
                  <c:v>3.1335388888888889</c:v>
                </c:pt>
                <c:pt idx="26">
                  <c:v>3.1835388888888887</c:v>
                </c:pt>
                <c:pt idx="27">
                  <c:v>3.1835388888888887</c:v>
                </c:pt>
              </c:numCache>
            </c:numRef>
          </c:val>
          <c:smooth val="0"/>
        </c:ser>
        <c:ser>
          <c:idx val="5"/>
          <c:order val="3"/>
          <c:tx>
            <c:strRef>
              <c:f>'ER Composite Time Series'!$C$29</c:f>
              <c:strCache>
                <c:ptCount val="1"/>
                <c:pt idx="0">
                  <c:v>Ukraine</c:v>
                </c:pt>
              </c:strCache>
            </c:strRef>
          </c:tx>
          <c:spPr>
            <a:ln>
              <a:solidFill>
                <a:schemeClr val="accent3"/>
              </a:solidFill>
            </a:ln>
          </c:spPr>
          <c:marker>
            <c:symbol val="none"/>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dLbl>
              <c:idx val="27"/>
              <c:layout>
                <c:manualLayout>
                  <c:x val="0"/>
                  <c:y val="2.0967090652130021E-2"/>
                </c:manualLayout>
              </c:layout>
              <c:showLegendKey val="0"/>
              <c:showVal val="0"/>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chemeClr val="accent3">
                        <a:lumMod val="75000"/>
                      </a:schemeClr>
                    </a:solidFill>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Series'!$D$29:$AE$29</c:f>
              <c:numCache>
                <c:formatCode>0.00</c:formatCode>
                <c:ptCount val="28"/>
                <c:pt idx="0">
                  <c:v>1</c:v>
                </c:pt>
                <c:pt idx="1">
                  <c:v>1</c:v>
                </c:pt>
                <c:pt idx="2">
                  <c:v>1</c:v>
                </c:pt>
                <c:pt idx="3">
                  <c:v>1.1170555555555555</c:v>
                </c:pt>
                <c:pt idx="4">
                  <c:v>1.2281666666666666</c:v>
                </c:pt>
                <c:pt idx="5">
                  <c:v>1.4137222222222221</c:v>
                </c:pt>
                <c:pt idx="6">
                  <c:v>2.1170555555555555</c:v>
                </c:pt>
                <c:pt idx="7">
                  <c:v>2.2281666666666666</c:v>
                </c:pt>
                <c:pt idx="8">
                  <c:v>2.4492777777777781</c:v>
                </c:pt>
                <c:pt idx="9">
                  <c:v>2.4126111111111106</c:v>
                </c:pt>
                <c:pt idx="10">
                  <c:v>2.4492777777777781</c:v>
                </c:pt>
                <c:pt idx="11">
                  <c:v>2.5237222222222222</c:v>
                </c:pt>
                <c:pt idx="12">
                  <c:v>2.5603888888888888</c:v>
                </c:pt>
                <c:pt idx="13">
                  <c:v>2.6715</c:v>
                </c:pt>
                <c:pt idx="14">
                  <c:v>2.7081666666666662</c:v>
                </c:pt>
                <c:pt idx="15">
                  <c:v>2.7448333333333332</c:v>
                </c:pt>
                <c:pt idx="16">
                  <c:v>2.8203888888888891</c:v>
                </c:pt>
                <c:pt idx="17">
                  <c:v>2.8570555555555561</c:v>
                </c:pt>
                <c:pt idx="18">
                  <c:v>2.9315000000000002</c:v>
                </c:pt>
                <c:pt idx="19">
                  <c:v>3.0792777777777776</c:v>
                </c:pt>
                <c:pt idx="20">
                  <c:v>3.004833333333333</c:v>
                </c:pt>
                <c:pt idx="21">
                  <c:v>3.0054333333333334</c:v>
                </c:pt>
                <c:pt idx="22">
                  <c:v>3.0128333333333335</c:v>
                </c:pt>
                <c:pt idx="23">
                  <c:v>3.0202611111111106</c:v>
                </c:pt>
                <c:pt idx="24">
                  <c:v>3.0291777777777771</c:v>
                </c:pt>
                <c:pt idx="25">
                  <c:v>3.0106777777777776</c:v>
                </c:pt>
                <c:pt idx="26">
                  <c:v>3.1106777777777777</c:v>
                </c:pt>
                <c:pt idx="27">
                  <c:v>3.1106777777777777</c:v>
                </c:pt>
              </c:numCache>
            </c:numRef>
          </c:val>
          <c:smooth val="0"/>
        </c:ser>
        <c:ser>
          <c:idx val="4"/>
          <c:order val="4"/>
          <c:tx>
            <c:strRef>
              <c:f>'ER Composite Time Series'!$C$18</c:f>
              <c:strCache>
                <c:ptCount val="1"/>
                <c:pt idx="0">
                  <c:v>Moldova</c:v>
                </c:pt>
              </c:strCache>
            </c:strRef>
          </c:tx>
          <c:spPr>
            <a:ln>
              <a:solidFill>
                <a:schemeClr val="accent6"/>
              </a:solidFill>
            </a:ln>
          </c:spPr>
          <c:marker>
            <c:symbol val="none"/>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layout>
                <c:manualLayout>
                  <c:x val="7.0368898143845773E-3"/>
                  <c:y val="3.5724228308031333E-2"/>
                </c:manualLayout>
              </c:layout>
              <c:showLegendKey val="0"/>
              <c:showVal val="0"/>
              <c:showCatName val="0"/>
              <c:showSerName val="1"/>
              <c:showPercent val="0"/>
              <c:showBubbleSize val="0"/>
              <c:extLst>
                <c:ext xmlns:c15="http://schemas.microsoft.com/office/drawing/2012/chart" uri="{CE6537A1-D6FC-4f65-9D91-7224C49458BB}">
                  <c15:layout/>
                </c:ext>
              </c:extLst>
            </c:dLbl>
            <c:dLbl>
              <c:idx val="27"/>
              <c:delete val="1"/>
              <c:extLst>
                <c:ext xmlns:c15="http://schemas.microsoft.com/office/drawing/2012/chart" uri="{CE6537A1-D6FC-4f65-9D91-7224C49458BB}"/>
              </c:extLst>
            </c:dLbl>
            <c:spPr>
              <a:noFill/>
              <a:ln>
                <a:noFill/>
              </a:ln>
              <a:effectLst/>
            </c:spPr>
            <c:txPr>
              <a:bodyPr/>
              <a:lstStyle/>
              <a:p>
                <a:pPr>
                  <a:defRPr baseline="0">
                    <a:solidFill>
                      <a:schemeClr val="accent6"/>
                    </a:solidFill>
                  </a:defRPr>
                </a:pPr>
                <a:endParaRPr lang="en-US"/>
              </a:p>
            </c:tx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Series'!$D$18:$AE$18</c:f>
              <c:numCache>
                <c:formatCode>0.00</c:formatCode>
                <c:ptCount val="28"/>
                <c:pt idx="0">
                  <c:v>1</c:v>
                </c:pt>
                <c:pt idx="1">
                  <c:v>1</c:v>
                </c:pt>
                <c:pt idx="2">
                  <c:v>1</c:v>
                </c:pt>
                <c:pt idx="3">
                  <c:v>1.3923333333333332</c:v>
                </c:pt>
                <c:pt idx="4">
                  <c:v>1.6523333333333332</c:v>
                </c:pt>
                <c:pt idx="5">
                  <c:v>1.9856666666666669</c:v>
                </c:pt>
                <c:pt idx="6">
                  <c:v>2.4667777777777777</c:v>
                </c:pt>
                <c:pt idx="7">
                  <c:v>2.5034444444444444</c:v>
                </c:pt>
                <c:pt idx="8">
                  <c:v>2.5778888888888889</c:v>
                </c:pt>
                <c:pt idx="9">
                  <c:v>2.6512222222222221</c:v>
                </c:pt>
                <c:pt idx="10">
                  <c:v>2.6512222222222221</c:v>
                </c:pt>
                <c:pt idx="11">
                  <c:v>2.7256666666666667</c:v>
                </c:pt>
                <c:pt idx="12">
                  <c:v>2.8367777777777778</c:v>
                </c:pt>
                <c:pt idx="13">
                  <c:v>2.8367777777777778</c:v>
                </c:pt>
                <c:pt idx="14">
                  <c:v>2.7634444444444441</c:v>
                </c:pt>
                <c:pt idx="15">
                  <c:v>2.8012222222222221</c:v>
                </c:pt>
                <c:pt idx="16">
                  <c:v>2.9112222222222224</c:v>
                </c:pt>
                <c:pt idx="17">
                  <c:v>2.9112222222222224</c:v>
                </c:pt>
                <c:pt idx="18">
                  <c:v>2.9845555555555552</c:v>
                </c:pt>
                <c:pt idx="19">
                  <c:v>3.0212222222222218</c:v>
                </c:pt>
                <c:pt idx="20">
                  <c:v>3.0212222222222218</c:v>
                </c:pt>
                <c:pt idx="21">
                  <c:v>3.0217722222222219</c:v>
                </c:pt>
                <c:pt idx="22">
                  <c:v>3.0217722222222219</c:v>
                </c:pt>
                <c:pt idx="23">
                  <c:v>3.0310222222222216</c:v>
                </c:pt>
                <c:pt idx="24">
                  <c:v>3.0306888888888883</c:v>
                </c:pt>
                <c:pt idx="25">
                  <c:v>3.0288611111111106</c:v>
                </c:pt>
                <c:pt idx="26">
                  <c:v>2.9788611111111107</c:v>
                </c:pt>
                <c:pt idx="27">
                  <c:v>2.8788611111111106</c:v>
                </c:pt>
              </c:numCache>
            </c:numRef>
          </c:val>
          <c:smooth val="0"/>
        </c:ser>
        <c:ser>
          <c:idx val="1"/>
          <c:order val="5"/>
          <c:tx>
            <c:strRef>
              <c:f>'ER Composite Time Series'!$C$4</c:f>
              <c:strCache>
                <c:ptCount val="1"/>
                <c:pt idx="0">
                  <c:v>Azerbaijan</c:v>
                </c:pt>
              </c:strCache>
            </c:strRef>
          </c:tx>
          <c:spPr>
            <a:ln>
              <a:solidFill>
                <a:srgbClr val="0070C0"/>
              </a:solidFill>
            </a:ln>
          </c:spPr>
          <c:marker>
            <c:symbol val="none"/>
          </c:marker>
          <c:dLbls>
            <c:dLbl>
              <c:idx val="23"/>
              <c:layout>
                <c:manualLayout>
                  <c:x val="3.2299868766404199E-2"/>
                  <c:y val="-1.0683760683760606E-2"/>
                </c:manualLayout>
              </c:layout>
              <c:tx>
                <c:rich>
                  <a:bodyPr/>
                  <a:lstStyle/>
                  <a:p>
                    <a:r>
                      <a:rPr lang="en-US">
                        <a:solidFill>
                          <a:srgbClr val="0070C0"/>
                        </a:solidFill>
                      </a:rPr>
                      <a:t>Azerbaijan</a:t>
                    </a:r>
                    <a:endParaRPr lang="en-US"/>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rgbClr val="0070C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Series'!$D$4:$AE$4</c:f>
              <c:numCache>
                <c:formatCode>0.00</c:formatCode>
                <c:ptCount val="28"/>
                <c:pt idx="0">
                  <c:v>1</c:v>
                </c:pt>
                <c:pt idx="1">
                  <c:v>1</c:v>
                </c:pt>
                <c:pt idx="2">
                  <c:v>1</c:v>
                </c:pt>
                <c:pt idx="3">
                  <c:v>1.1556111111111111</c:v>
                </c:pt>
                <c:pt idx="4">
                  <c:v>1.2667222222222223</c:v>
                </c:pt>
                <c:pt idx="5">
                  <c:v>1.2667222222222223</c:v>
                </c:pt>
                <c:pt idx="6">
                  <c:v>1.6744999999999999</c:v>
                </c:pt>
                <c:pt idx="7">
                  <c:v>1.8222777777777779</c:v>
                </c:pt>
                <c:pt idx="8">
                  <c:v>2.1178333333333335</c:v>
                </c:pt>
                <c:pt idx="9">
                  <c:v>2.3033888888888892</c:v>
                </c:pt>
                <c:pt idx="10">
                  <c:v>2.3033888888888892</c:v>
                </c:pt>
                <c:pt idx="11">
                  <c:v>2.3411666666666671</c:v>
                </c:pt>
                <c:pt idx="12">
                  <c:v>2.4144999999999999</c:v>
                </c:pt>
                <c:pt idx="13">
                  <c:v>2.4900555555555552</c:v>
                </c:pt>
                <c:pt idx="14">
                  <c:v>2.5267222222222223</c:v>
                </c:pt>
                <c:pt idx="15">
                  <c:v>2.5633888888888889</c:v>
                </c:pt>
                <c:pt idx="16">
                  <c:v>2.6000555555555556</c:v>
                </c:pt>
                <c:pt idx="17">
                  <c:v>2.6000555555555556</c:v>
                </c:pt>
                <c:pt idx="18">
                  <c:v>2.6000555555555556</c:v>
                </c:pt>
                <c:pt idx="19">
                  <c:v>2.6000555555555556</c:v>
                </c:pt>
                <c:pt idx="20">
                  <c:v>2.6000555555555556</c:v>
                </c:pt>
                <c:pt idx="21">
                  <c:v>2.6002999999999998</c:v>
                </c:pt>
                <c:pt idx="22">
                  <c:v>2.6002999999999998</c:v>
                </c:pt>
                <c:pt idx="23">
                  <c:v>2.6003000000000003</c:v>
                </c:pt>
                <c:pt idx="24">
                  <c:v>2.5636333333333332</c:v>
                </c:pt>
                <c:pt idx="25">
                  <c:v>2.5636333333333332</c:v>
                </c:pt>
                <c:pt idx="26">
                  <c:v>2.5636333333333332</c:v>
                </c:pt>
                <c:pt idx="27">
                  <c:v>2.5136333333333334</c:v>
                </c:pt>
              </c:numCache>
            </c:numRef>
          </c:val>
          <c:smooth val="0"/>
        </c:ser>
        <c:ser>
          <c:idx val="2"/>
          <c:order val="6"/>
          <c:tx>
            <c:strRef>
              <c:f>'ER Composite Time Series'!$C$5</c:f>
              <c:strCache>
                <c:ptCount val="1"/>
                <c:pt idx="0">
                  <c:v>Belarus</c:v>
                </c:pt>
              </c:strCache>
            </c:strRef>
          </c:tx>
          <c:spPr>
            <a:ln>
              <a:solidFill>
                <a:sysClr val="windowText" lastClr="000000"/>
              </a:solidFill>
            </a:ln>
          </c:spPr>
          <c:marker>
            <c:symbol val="none"/>
          </c:marker>
          <c:dLbls>
            <c:dLbl>
              <c:idx val="23"/>
              <c:layout>
                <c:manualLayout>
                  <c:x val="8.1134166264931168E-2"/>
                  <c:y val="-4.793222962514293E-2"/>
                </c:manualLayout>
              </c:layout>
              <c:tx>
                <c:rich>
                  <a:bodyPr/>
                  <a:lstStyle/>
                  <a:p>
                    <a:r>
                      <a:rPr lang="en-US">
                        <a:solidFill>
                          <a:sysClr val="windowText" lastClr="000000"/>
                        </a:solidFill>
                      </a:rPr>
                      <a:t>Belarus</a:t>
                    </a:r>
                    <a:endParaRPr lang="en-US">
                      <a:solidFill>
                        <a:schemeClr val="accent1">
                          <a:lumMod val="75000"/>
                        </a:schemeClr>
                      </a:solidFill>
                    </a:endParaRPr>
                  </a:p>
                </c:rich>
              </c:tx>
              <c:dLblPos val="r"/>
              <c:showLegendKey val="0"/>
              <c:showVal val="1"/>
              <c:showCatName val="0"/>
              <c:showSerName val="1"/>
              <c:showPercent val="0"/>
              <c:showBubbleSize val="0"/>
              <c:extLst>
                <c:ext xmlns:c15="http://schemas.microsoft.com/office/drawing/2012/chart" uri="{CE6537A1-D6FC-4f65-9D91-7224C49458BB}">
                  <c15:layout/>
                </c:ext>
              </c:extLst>
            </c:dLbl>
            <c:spPr>
              <a:noFill/>
              <a:ln>
                <a:noFill/>
              </a:ln>
              <a:effectLst/>
            </c:spPr>
            <c:txPr>
              <a:bodyPr/>
              <a:lstStyle/>
              <a:p>
                <a:pPr>
                  <a:defRPr>
                    <a:solidFill>
                      <a:sysClr val="windowText" lastClr="000000"/>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'ER Composite Time Series'!$D$1:$AE$1</c:f>
              <c:numCache>
                <c:formatCode>General</c:formatCode>
                <c:ptCount val="28"/>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numCache>
            </c:numRef>
          </c:cat>
          <c:val>
            <c:numRef>
              <c:f>'ER Composite Time Series'!$D$5:$AE$5</c:f>
              <c:numCache>
                <c:formatCode>0.00</c:formatCode>
                <c:ptCount val="28"/>
                <c:pt idx="0">
                  <c:v>1</c:v>
                </c:pt>
                <c:pt idx="1">
                  <c:v>1</c:v>
                </c:pt>
                <c:pt idx="2">
                  <c:v>1</c:v>
                </c:pt>
                <c:pt idx="3">
                  <c:v>1.2520555555555555</c:v>
                </c:pt>
                <c:pt idx="4">
                  <c:v>1.5487222222222223</c:v>
                </c:pt>
                <c:pt idx="5">
                  <c:v>1.5865</c:v>
                </c:pt>
                <c:pt idx="6">
                  <c:v>1.9942777777777776</c:v>
                </c:pt>
                <c:pt idx="7">
                  <c:v>1.8087222222222223</c:v>
                </c:pt>
                <c:pt idx="8">
                  <c:v>1.6598333333333335</c:v>
                </c:pt>
                <c:pt idx="9">
                  <c:v>1.5120555555555555</c:v>
                </c:pt>
                <c:pt idx="10">
                  <c:v>1.5109444444444446</c:v>
                </c:pt>
                <c:pt idx="11">
                  <c:v>1.5853888888888887</c:v>
                </c:pt>
                <c:pt idx="12">
                  <c:v>1.6598333333333335</c:v>
                </c:pt>
                <c:pt idx="13">
                  <c:v>1.7709444444444447</c:v>
                </c:pt>
                <c:pt idx="14">
                  <c:v>1.8076111111111111</c:v>
                </c:pt>
                <c:pt idx="15">
                  <c:v>1.8076111111111111</c:v>
                </c:pt>
                <c:pt idx="16">
                  <c:v>1.8076111111111111</c:v>
                </c:pt>
                <c:pt idx="17">
                  <c:v>1.8076111111111111</c:v>
                </c:pt>
                <c:pt idx="18">
                  <c:v>1.8442777777777779</c:v>
                </c:pt>
                <c:pt idx="19">
                  <c:v>1.9931666666666668</c:v>
                </c:pt>
                <c:pt idx="20">
                  <c:v>2.0665</c:v>
                </c:pt>
                <c:pt idx="21">
                  <c:v>2.0588555555555557</c:v>
                </c:pt>
                <c:pt idx="22">
                  <c:v>1.9855222222222224</c:v>
                </c:pt>
                <c:pt idx="23">
                  <c:v>2.022188888888889</c:v>
                </c:pt>
                <c:pt idx="24">
                  <c:v>2.022188888888889</c:v>
                </c:pt>
                <c:pt idx="25">
                  <c:v>2.022188888888889</c:v>
                </c:pt>
                <c:pt idx="26">
                  <c:v>2.0721888888888889</c:v>
                </c:pt>
                <c:pt idx="27">
                  <c:v>2.1721888888888889</c:v>
                </c:pt>
              </c:numCache>
            </c:numRef>
          </c:val>
          <c:smooth val="0"/>
        </c:ser>
        <c:dLbls>
          <c:showLegendKey val="0"/>
          <c:showVal val="0"/>
          <c:showCatName val="0"/>
          <c:showSerName val="0"/>
          <c:showPercent val="0"/>
          <c:showBubbleSize val="0"/>
        </c:dLbls>
        <c:smooth val="0"/>
        <c:axId val="1498096368"/>
        <c:axId val="1498102352"/>
      </c:lineChart>
      <c:catAx>
        <c:axId val="1498096368"/>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b="1"/>
            </a:pPr>
            <a:endParaRPr lang="en-US"/>
          </a:p>
        </c:txPr>
        <c:crossAx val="1498102352"/>
        <c:crosses val="autoZero"/>
        <c:auto val="1"/>
        <c:lblAlgn val="ctr"/>
        <c:lblOffset val="100"/>
        <c:noMultiLvlLbl val="0"/>
      </c:catAx>
      <c:valAx>
        <c:axId val="1498102352"/>
        <c:scaling>
          <c:orientation val="minMax"/>
          <c:max val="5"/>
          <c:min val="1"/>
        </c:scaling>
        <c:delete val="0"/>
        <c:axPos val="l"/>
        <c:majorGridlines>
          <c:spPr>
            <a:ln>
              <a:solidFill>
                <a:schemeClr val="bg1">
                  <a:lumMod val="85000"/>
                </a:schemeClr>
              </a:solidFill>
            </a:ln>
          </c:spPr>
        </c:majorGridlines>
        <c:title>
          <c:tx>
            <c:rich>
              <a:bodyPr rot="-5400000" vert="horz"/>
              <a:lstStyle/>
              <a:p>
                <a:pPr>
                  <a:defRPr/>
                </a:pPr>
                <a:r>
                  <a:rPr lang="en-US"/>
                  <a:t>1 to 5 Score, with 5 the Most Advanced</a:t>
                </a:r>
              </a:p>
            </c:rich>
          </c:tx>
          <c:layout>
            <c:manualLayout>
              <c:xMode val="edge"/>
              <c:yMode val="edge"/>
              <c:x val="9.8917724376053357E-3"/>
              <c:y val="0.31865094151890794"/>
            </c:manualLayout>
          </c:layout>
          <c:overlay val="0"/>
        </c:title>
        <c:numFmt formatCode="General" sourceLinked="0"/>
        <c:majorTickMark val="out"/>
        <c:minorTickMark val="out"/>
        <c:tickLblPos val="nextTo"/>
        <c:spPr>
          <a:ln>
            <a:solidFill>
              <a:schemeClr val="tx1"/>
            </a:solidFill>
          </a:ln>
        </c:spPr>
        <c:txPr>
          <a:bodyPr/>
          <a:lstStyle/>
          <a:p>
            <a:pPr>
              <a:defRPr b="1"/>
            </a:pPr>
            <a:endParaRPr lang="en-US"/>
          </a:p>
        </c:txPr>
        <c:crossAx val="1498096368"/>
        <c:crosses val="autoZero"/>
        <c:crossBetween val="between"/>
        <c:majorUnit val="1"/>
        <c:minorUnit val="0.5"/>
      </c:valAx>
    </c:plotArea>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022182711032087"/>
          <c:y val="4.6962436147094513E-2"/>
          <c:w val="0.6903090339514012"/>
          <c:h val="0.92041204526853493"/>
        </c:manualLayout>
      </c:layout>
      <c:radarChart>
        <c:radarStyle val="marker"/>
        <c:varyColors val="0"/>
        <c:ser>
          <c:idx val="0"/>
          <c:order val="0"/>
          <c:spPr>
            <a:ln w="38100"/>
          </c:spPr>
          <c:marker>
            <c:symbol val="none"/>
          </c:marker>
          <c:val>
            <c:numRef>
              <c:f>'[MCP in E&amp;E democracy_January 2018.xlsx]Sheet1'!$AD$64:$AJ$64</c:f>
              <c:numCache>
                <c:formatCode>General</c:formatCode>
                <c:ptCount val="7"/>
                <c:pt idx="0">
                  <c:v>3.5</c:v>
                </c:pt>
                <c:pt idx="1">
                  <c:v>4.25</c:v>
                </c:pt>
                <c:pt idx="2">
                  <c:v>4</c:v>
                </c:pt>
                <c:pt idx="3">
                  <c:v>2.5</c:v>
                </c:pt>
                <c:pt idx="4">
                  <c:v>2.75</c:v>
                </c:pt>
                <c:pt idx="5">
                  <c:v>3.25</c:v>
                </c:pt>
                <c:pt idx="6">
                  <c:v>3.5</c:v>
                </c:pt>
              </c:numCache>
            </c:numRef>
          </c:val>
        </c:ser>
        <c:ser>
          <c:idx val="1"/>
          <c:order val="1"/>
          <c:spPr>
            <a:ln w="38100"/>
          </c:spPr>
          <c:marker>
            <c:symbol val="none"/>
          </c:marker>
          <c:val>
            <c:numRef>
              <c:f>'[MCP in E&amp;E democracy_January 2018.xlsx]Sheet1'!$AD$65:$AJ$65</c:f>
              <c:numCache>
                <c:formatCode>General</c:formatCode>
                <c:ptCount val="7"/>
                <c:pt idx="0">
                  <c:v>2.5</c:v>
                </c:pt>
                <c:pt idx="1">
                  <c:v>3.3</c:v>
                </c:pt>
                <c:pt idx="2">
                  <c:v>2.5</c:v>
                </c:pt>
                <c:pt idx="3">
                  <c:v>1.9</c:v>
                </c:pt>
                <c:pt idx="4">
                  <c:v>2.1</c:v>
                </c:pt>
                <c:pt idx="5">
                  <c:v>2.1</c:v>
                </c:pt>
                <c:pt idx="6">
                  <c:v>2.1</c:v>
                </c:pt>
              </c:numCache>
            </c:numRef>
          </c:val>
        </c:ser>
        <c:ser>
          <c:idx val="2"/>
          <c:order val="2"/>
          <c:spPr>
            <a:ln w="38100"/>
          </c:spPr>
          <c:marker>
            <c:symbol val="none"/>
          </c:marker>
          <c:val>
            <c:numRef>
              <c:f>'[MCP in E&amp;E democracy_January 2018.xlsx]Sheet1'!$AD$66:$AJ$66</c:f>
              <c:numCache>
                <c:formatCode>General</c:formatCode>
                <c:ptCount val="7"/>
                <c:pt idx="0">
                  <c:v>6</c:v>
                </c:pt>
                <c:pt idx="1">
                  <c:v>5.9</c:v>
                </c:pt>
                <c:pt idx="2">
                  <c:v>4.9000000000000004</c:v>
                </c:pt>
                <c:pt idx="3">
                  <c:v>5</c:v>
                </c:pt>
                <c:pt idx="4">
                  <c:v>5.5</c:v>
                </c:pt>
                <c:pt idx="5">
                  <c:v>5.3</c:v>
                </c:pt>
                <c:pt idx="6">
                  <c:v>4.5</c:v>
                </c:pt>
              </c:numCache>
            </c:numRef>
          </c:val>
        </c:ser>
        <c:dLbls>
          <c:showLegendKey val="0"/>
          <c:showVal val="0"/>
          <c:showCatName val="0"/>
          <c:showSerName val="0"/>
          <c:showPercent val="0"/>
          <c:showBubbleSize val="0"/>
        </c:dLbls>
        <c:axId val="1498099632"/>
        <c:axId val="1498099088"/>
      </c:radarChart>
      <c:catAx>
        <c:axId val="1498099632"/>
        <c:scaling>
          <c:orientation val="minMax"/>
        </c:scaling>
        <c:delete val="1"/>
        <c:axPos val="b"/>
        <c:majorGridlines/>
        <c:majorTickMark val="out"/>
        <c:minorTickMark val="none"/>
        <c:tickLblPos val="nextTo"/>
        <c:crossAx val="1498099088"/>
        <c:crosses val="autoZero"/>
        <c:auto val="1"/>
        <c:lblAlgn val="ctr"/>
        <c:lblOffset val="100"/>
        <c:noMultiLvlLbl val="0"/>
      </c:catAx>
      <c:valAx>
        <c:axId val="1498099088"/>
        <c:scaling>
          <c:orientation val="minMax"/>
          <c:max val="7"/>
          <c:min val="1"/>
        </c:scaling>
        <c:delete val="0"/>
        <c:axPos val="l"/>
        <c:majorGridlines/>
        <c:numFmt formatCode="General" sourceLinked="1"/>
        <c:majorTickMark val="cross"/>
        <c:minorTickMark val="none"/>
        <c:tickLblPos val="nextTo"/>
        <c:crossAx val="1498099632"/>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filled"/>
        <c:varyColors val="0"/>
        <c:ser>
          <c:idx val="0"/>
          <c:order val="0"/>
          <c:val>
            <c:numRef>
              <c:f>'[MCP in E&amp;E democracy_January 2018.xlsx]Sheet1'!$AS$64:$AY$64</c:f>
              <c:numCache>
                <c:formatCode>General</c:formatCode>
                <c:ptCount val="7"/>
                <c:pt idx="0">
                  <c:v>3.5</c:v>
                </c:pt>
                <c:pt idx="1">
                  <c:v>4.25</c:v>
                </c:pt>
                <c:pt idx="2">
                  <c:v>4</c:v>
                </c:pt>
                <c:pt idx="3">
                  <c:v>2.5</c:v>
                </c:pt>
                <c:pt idx="4">
                  <c:v>2.75</c:v>
                </c:pt>
                <c:pt idx="5">
                  <c:v>3.25</c:v>
                </c:pt>
                <c:pt idx="6">
                  <c:v>3.5</c:v>
                </c:pt>
              </c:numCache>
            </c:numRef>
          </c:val>
        </c:ser>
        <c:ser>
          <c:idx val="1"/>
          <c:order val="1"/>
          <c:spPr>
            <a:noFill/>
            <a:ln w="38100">
              <a:solidFill>
                <a:srgbClr val="FF0000"/>
              </a:solidFill>
            </a:ln>
          </c:spPr>
          <c:val>
            <c:numRef>
              <c:f>'[MCP in E&amp;E democracy_January 2018.xlsx]Sheet1'!$AS$65:$AY$65</c:f>
              <c:numCache>
                <c:formatCode>General</c:formatCode>
                <c:ptCount val="7"/>
                <c:pt idx="0">
                  <c:v>6</c:v>
                </c:pt>
                <c:pt idx="1">
                  <c:v>5.9</c:v>
                </c:pt>
                <c:pt idx="2">
                  <c:v>4.9000000000000004</c:v>
                </c:pt>
                <c:pt idx="3">
                  <c:v>5</c:v>
                </c:pt>
                <c:pt idx="4">
                  <c:v>5.5</c:v>
                </c:pt>
                <c:pt idx="5">
                  <c:v>5.3</c:v>
                </c:pt>
                <c:pt idx="6">
                  <c:v>4.5</c:v>
                </c:pt>
              </c:numCache>
            </c:numRef>
          </c:val>
        </c:ser>
        <c:dLbls>
          <c:showLegendKey val="0"/>
          <c:showVal val="0"/>
          <c:showCatName val="0"/>
          <c:showSerName val="0"/>
          <c:showPercent val="0"/>
          <c:showBubbleSize val="0"/>
        </c:dLbls>
        <c:axId val="1498103984"/>
        <c:axId val="1498089840"/>
      </c:radarChart>
      <c:catAx>
        <c:axId val="1498103984"/>
        <c:scaling>
          <c:orientation val="minMax"/>
        </c:scaling>
        <c:delete val="1"/>
        <c:axPos val="b"/>
        <c:majorGridlines/>
        <c:majorTickMark val="out"/>
        <c:minorTickMark val="none"/>
        <c:tickLblPos val="nextTo"/>
        <c:crossAx val="1498089840"/>
        <c:crosses val="autoZero"/>
        <c:auto val="1"/>
        <c:lblAlgn val="ctr"/>
        <c:lblOffset val="100"/>
        <c:noMultiLvlLbl val="0"/>
      </c:catAx>
      <c:valAx>
        <c:axId val="1498089840"/>
        <c:scaling>
          <c:orientation val="minMax"/>
          <c:max val="7"/>
          <c:min val="1"/>
        </c:scaling>
        <c:delete val="0"/>
        <c:axPos val="l"/>
        <c:majorGridlines/>
        <c:numFmt formatCode="General" sourceLinked="1"/>
        <c:majorTickMark val="cross"/>
        <c:minorTickMark val="none"/>
        <c:tickLblPos val="nextTo"/>
        <c:crossAx val="1498103984"/>
        <c:crosses val="autoZero"/>
        <c:crossBetween val="between"/>
      </c:valAx>
    </c:plotArea>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0.93066</cdr:x>
      <cdr:y>0.72356</cdr:y>
    </cdr:from>
    <cdr:to>
      <cdr:x>0.96443</cdr:x>
      <cdr:y>0.72356</cdr:y>
    </cdr:to>
    <cdr:cxnSp macro="">
      <cdr:nvCxnSpPr>
        <cdr:cNvPr id="2" name="Straight Arrow Connector 1"/>
        <cdr:cNvCxnSpPr/>
      </cdr:nvCxnSpPr>
      <cdr:spPr>
        <a:xfrm xmlns:a="http://schemas.openxmlformats.org/drawingml/2006/main">
          <a:off x="8398137" y="4439210"/>
          <a:ext cx="304800" cy="0"/>
        </a:xfrm>
        <a:prstGeom xmlns:a="http://schemas.openxmlformats.org/drawingml/2006/main" prst="straightConnector1">
          <a:avLst/>
        </a:prstGeom>
        <a:ln xmlns:a="http://schemas.openxmlformats.org/drawingml/2006/main" w="19050">
          <a:solidFill>
            <a:srgbClr val="0070C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0.93066</cdr:x>
      <cdr:y>0.59936</cdr:y>
    </cdr:from>
    <cdr:to>
      <cdr:x>0.96443</cdr:x>
      <cdr:y>0.61178</cdr:y>
    </cdr:to>
    <cdr:cxnSp macro="">
      <cdr:nvCxnSpPr>
        <cdr:cNvPr id="4" name="Straight Arrow Connector 3"/>
        <cdr:cNvCxnSpPr/>
      </cdr:nvCxnSpPr>
      <cdr:spPr>
        <a:xfrm xmlns:a="http://schemas.openxmlformats.org/drawingml/2006/main" flipV="1">
          <a:off x="8398137" y="3677210"/>
          <a:ext cx="304800" cy="76200"/>
        </a:xfrm>
        <a:prstGeom xmlns:a="http://schemas.openxmlformats.org/drawingml/2006/main" prst="straightConnector1">
          <a:avLst/>
        </a:prstGeom>
        <a:ln xmlns:a="http://schemas.openxmlformats.org/drawingml/2006/main" w="19050">
          <a:solidFill>
            <a:schemeClr val="tx2"/>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0.93066</cdr:x>
      <cdr:y>0.66146</cdr:y>
    </cdr:from>
    <cdr:to>
      <cdr:x>0.96443</cdr:x>
      <cdr:y>0.67388</cdr:y>
    </cdr:to>
    <cdr:cxnSp macro="">
      <cdr:nvCxnSpPr>
        <cdr:cNvPr id="5" name="Straight Arrow Connector 4"/>
        <cdr:cNvCxnSpPr/>
      </cdr:nvCxnSpPr>
      <cdr:spPr>
        <a:xfrm xmlns:a="http://schemas.openxmlformats.org/drawingml/2006/main">
          <a:off x="8398137" y="4058210"/>
          <a:ext cx="304800" cy="76200"/>
        </a:xfrm>
        <a:prstGeom xmlns:a="http://schemas.openxmlformats.org/drawingml/2006/main" prst="straightConnector1">
          <a:avLst/>
        </a:prstGeom>
        <a:ln xmlns:a="http://schemas.openxmlformats.org/drawingml/2006/main" w="19050">
          <a:solidFill>
            <a:srgbClr val="7030A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0.93217</cdr:x>
      <cdr:y>0.88502</cdr:y>
    </cdr:from>
    <cdr:to>
      <cdr:x>0.97288</cdr:x>
      <cdr:y>0.89744</cdr:y>
    </cdr:to>
    <cdr:cxnSp macro="">
      <cdr:nvCxnSpPr>
        <cdr:cNvPr id="6" name="Straight Arrow Connector 5"/>
        <cdr:cNvCxnSpPr/>
      </cdr:nvCxnSpPr>
      <cdr:spPr>
        <a:xfrm xmlns:a="http://schemas.openxmlformats.org/drawingml/2006/main" flipV="1">
          <a:off x="8411750" y="5429810"/>
          <a:ext cx="367387" cy="76200"/>
        </a:xfrm>
        <a:prstGeom xmlns:a="http://schemas.openxmlformats.org/drawingml/2006/main" prst="straightConnector1">
          <a:avLst/>
        </a:prstGeom>
        <a:ln xmlns:a="http://schemas.openxmlformats.org/drawingml/2006/main" w="19050">
          <a:solidFill>
            <a:srgbClr val="FFC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0.93161</cdr:x>
      <cdr:y>0.94712</cdr:y>
    </cdr:from>
    <cdr:to>
      <cdr:x>0.96443</cdr:x>
      <cdr:y>0.95954</cdr:y>
    </cdr:to>
    <cdr:cxnSp macro="">
      <cdr:nvCxnSpPr>
        <cdr:cNvPr id="7" name="Straight Arrow Connector 6"/>
        <cdr:cNvCxnSpPr/>
      </cdr:nvCxnSpPr>
      <cdr:spPr>
        <a:xfrm xmlns:a="http://schemas.openxmlformats.org/drawingml/2006/main">
          <a:off x="8406765" y="5810810"/>
          <a:ext cx="296172" cy="76200"/>
        </a:xfrm>
        <a:prstGeom xmlns:a="http://schemas.openxmlformats.org/drawingml/2006/main" prst="straightConnector1">
          <a:avLst/>
        </a:prstGeom>
        <a:ln xmlns:a="http://schemas.openxmlformats.org/drawingml/2006/main" w="19050">
          <a:solidFill>
            <a:srgbClr val="C0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0.93066</cdr:x>
      <cdr:y>0.88502</cdr:y>
    </cdr:from>
    <cdr:to>
      <cdr:x>0.96443</cdr:x>
      <cdr:y>0.88502</cdr:y>
    </cdr:to>
    <cdr:cxnSp macro="">
      <cdr:nvCxnSpPr>
        <cdr:cNvPr id="8" name="Straight Arrow Connector 7"/>
        <cdr:cNvCxnSpPr/>
      </cdr:nvCxnSpPr>
      <cdr:spPr>
        <a:xfrm xmlns:a="http://schemas.openxmlformats.org/drawingml/2006/main">
          <a:off x="8398137" y="5429810"/>
          <a:ext cx="304800" cy="0"/>
        </a:xfrm>
        <a:prstGeom xmlns:a="http://schemas.openxmlformats.org/drawingml/2006/main" prst="straightConnector1">
          <a:avLst/>
        </a:prstGeom>
        <a:ln xmlns:a="http://schemas.openxmlformats.org/drawingml/2006/main" w="19050">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0.93066</cdr:x>
      <cdr:y>0.61178</cdr:y>
    </cdr:from>
    <cdr:to>
      <cdr:x>0.97288</cdr:x>
      <cdr:y>0.61178</cdr:y>
    </cdr:to>
    <cdr:cxnSp macro="">
      <cdr:nvCxnSpPr>
        <cdr:cNvPr id="9" name="Straight Arrow Connector 8"/>
        <cdr:cNvCxnSpPr/>
      </cdr:nvCxnSpPr>
      <cdr:spPr>
        <a:xfrm xmlns:a="http://schemas.openxmlformats.org/drawingml/2006/main">
          <a:off x="8398137" y="3753410"/>
          <a:ext cx="381000" cy="0"/>
        </a:xfrm>
        <a:prstGeom xmlns:a="http://schemas.openxmlformats.org/drawingml/2006/main" prst="straightConnector1">
          <a:avLst/>
        </a:prstGeom>
        <a:ln xmlns:a="http://schemas.openxmlformats.org/drawingml/2006/main" w="19050">
          <a:solidFill>
            <a:srgbClr val="00B0F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0.95918</cdr:x>
      <cdr:y>0.47436</cdr:y>
    </cdr:from>
    <cdr:to>
      <cdr:x>0.99319</cdr:x>
      <cdr:y>0.47436</cdr:y>
    </cdr:to>
    <cdr:cxnSp macro="">
      <cdr:nvCxnSpPr>
        <cdr:cNvPr id="2" name="Straight Arrow Connector 1"/>
        <cdr:cNvCxnSpPr/>
      </cdr:nvCxnSpPr>
      <cdr:spPr>
        <a:xfrm xmlns:a="http://schemas.openxmlformats.org/drawingml/2006/main">
          <a:off x="8595360" y="2819400"/>
          <a:ext cx="304736" cy="0"/>
        </a:xfrm>
        <a:prstGeom xmlns:a="http://schemas.openxmlformats.org/drawingml/2006/main" prst="straightConnector1">
          <a:avLst/>
        </a:prstGeom>
        <a:ln xmlns:a="http://schemas.openxmlformats.org/drawingml/2006/main" w="19050">
          <a:solidFill>
            <a:srgbClr val="C0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0.48718</cdr:y>
    </cdr:from>
    <cdr:to>
      <cdr:x>0.99319</cdr:x>
      <cdr:y>0.48718</cdr:y>
    </cdr:to>
    <cdr:cxnSp macro="">
      <cdr:nvCxnSpPr>
        <cdr:cNvPr id="4" name="Straight Arrow Connector 3"/>
        <cdr:cNvCxnSpPr/>
      </cdr:nvCxnSpPr>
      <cdr:spPr>
        <a:xfrm xmlns:a="http://schemas.openxmlformats.org/drawingml/2006/main">
          <a:off x="8595360" y="2895600"/>
          <a:ext cx="304736" cy="0"/>
        </a:xfrm>
        <a:prstGeom xmlns:a="http://schemas.openxmlformats.org/drawingml/2006/main" prst="straightConnector1">
          <a:avLst/>
        </a:prstGeom>
        <a:ln xmlns:a="http://schemas.openxmlformats.org/drawingml/2006/main" w="19050">
          <a:solidFill>
            <a:srgbClr val="00B0F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0.53846</cdr:y>
    </cdr:from>
    <cdr:to>
      <cdr:x>0.98469</cdr:x>
      <cdr:y>0.55128</cdr:y>
    </cdr:to>
    <cdr:cxnSp macro="">
      <cdr:nvCxnSpPr>
        <cdr:cNvPr id="5" name="Straight Arrow Connector 4"/>
        <cdr:cNvCxnSpPr/>
      </cdr:nvCxnSpPr>
      <cdr:spPr>
        <a:xfrm xmlns:a="http://schemas.openxmlformats.org/drawingml/2006/main" flipV="1">
          <a:off x="8595360" y="3200400"/>
          <a:ext cx="228600" cy="76200"/>
        </a:xfrm>
        <a:prstGeom xmlns:a="http://schemas.openxmlformats.org/drawingml/2006/main" prst="straightConnector1">
          <a:avLst/>
        </a:prstGeom>
        <a:ln xmlns:a="http://schemas.openxmlformats.org/drawingml/2006/main" w="19050">
          <a:solidFill>
            <a:srgbClr val="FFC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0.5</cdr:y>
    </cdr:from>
    <cdr:to>
      <cdr:x>0.99319</cdr:x>
      <cdr:y>0.5</cdr:y>
    </cdr:to>
    <cdr:cxnSp macro="">
      <cdr:nvCxnSpPr>
        <cdr:cNvPr id="6" name="Straight Arrow Connector 5"/>
        <cdr:cNvCxnSpPr/>
      </cdr:nvCxnSpPr>
      <cdr:spPr>
        <a:xfrm xmlns:a="http://schemas.openxmlformats.org/drawingml/2006/main">
          <a:off x="8595360" y="2971800"/>
          <a:ext cx="304736" cy="0"/>
        </a:xfrm>
        <a:prstGeom xmlns:a="http://schemas.openxmlformats.org/drawingml/2006/main" prst="straightConnector1">
          <a:avLst/>
        </a:prstGeom>
        <a:ln xmlns:a="http://schemas.openxmlformats.org/drawingml/2006/main" w="19050">
          <a:solidFill>
            <a:srgbClr val="92D05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0.67949</cdr:y>
    </cdr:from>
    <cdr:to>
      <cdr:x>0.98469</cdr:x>
      <cdr:y>0.69231</cdr:y>
    </cdr:to>
    <cdr:cxnSp macro="">
      <cdr:nvCxnSpPr>
        <cdr:cNvPr id="8" name="Straight Arrow Connector 7"/>
        <cdr:cNvCxnSpPr/>
      </cdr:nvCxnSpPr>
      <cdr:spPr>
        <a:xfrm xmlns:a="http://schemas.openxmlformats.org/drawingml/2006/main" flipV="1">
          <a:off x="8595360" y="4038600"/>
          <a:ext cx="228600" cy="76200"/>
        </a:xfrm>
        <a:prstGeom xmlns:a="http://schemas.openxmlformats.org/drawingml/2006/main" prst="straightConnector1">
          <a:avLst/>
        </a:prstGeom>
        <a:ln xmlns:a="http://schemas.openxmlformats.org/drawingml/2006/main" w="1905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0.61538</cdr:y>
    </cdr:from>
    <cdr:to>
      <cdr:x>0.9932</cdr:x>
      <cdr:y>0.62821</cdr:y>
    </cdr:to>
    <cdr:cxnSp macro="">
      <cdr:nvCxnSpPr>
        <cdr:cNvPr id="11" name="Straight Arrow Connector 10"/>
        <cdr:cNvCxnSpPr/>
      </cdr:nvCxnSpPr>
      <cdr:spPr>
        <a:xfrm xmlns:a="http://schemas.openxmlformats.org/drawingml/2006/main" flipV="1">
          <a:off x="8595360" y="3657600"/>
          <a:ext cx="304800" cy="76200"/>
        </a:xfrm>
        <a:prstGeom xmlns:a="http://schemas.openxmlformats.org/drawingml/2006/main" prst="straightConnector1">
          <a:avLst/>
        </a:prstGeom>
        <a:ln xmlns:a="http://schemas.openxmlformats.org/drawingml/2006/main" w="19050">
          <a:solidFill>
            <a:srgbClr val="0070C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0.95918</cdr:x>
      <cdr:y>0.4359</cdr:y>
    </cdr:from>
    <cdr:to>
      <cdr:x>0.98469</cdr:x>
      <cdr:y>0.44872</cdr:y>
    </cdr:to>
    <cdr:cxnSp macro="">
      <cdr:nvCxnSpPr>
        <cdr:cNvPr id="17" name="Straight Arrow Connector 16"/>
        <cdr:cNvCxnSpPr/>
      </cdr:nvCxnSpPr>
      <cdr:spPr>
        <a:xfrm xmlns:a="http://schemas.openxmlformats.org/drawingml/2006/main" flipV="1">
          <a:off x="8595360" y="2590800"/>
          <a:ext cx="228600" cy="76200"/>
        </a:xfrm>
        <a:prstGeom xmlns:a="http://schemas.openxmlformats.org/drawingml/2006/main" prst="straightConnector1">
          <a:avLst/>
        </a:prstGeom>
        <a:ln xmlns:a="http://schemas.openxmlformats.org/drawingml/2006/main" w="19050">
          <a:solidFill>
            <a:srgbClr val="7030A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0.18662</cdr:x>
      <cdr:y>0.48676</cdr:y>
    </cdr:from>
    <cdr:to>
      <cdr:x>0.21231</cdr:x>
      <cdr:y>0.57941</cdr:y>
    </cdr:to>
    <cdr:sp macro="" textlink="">
      <cdr:nvSpPr>
        <cdr:cNvPr id="3" name="Arc 2"/>
        <cdr:cNvSpPr/>
      </cdr:nvSpPr>
      <cdr:spPr>
        <a:xfrm xmlns:a="http://schemas.openxmlformats.org/drawingml/2006/main">
          <a:off x="1660587" y="2802311"/>
          <a:ext cx="228599" cy="533388"/>
        </a:xfrm>
        <a:prstGeom xmlns:a="http://schemas.openxmlformats.org/drawingml/2006/main" prst="arc">
          <a:avLst>
            <a:gd name="adj1" fmla="val 78114"/>
            <a:gd name="adj2" fmla="val 0"/>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0.08442</cdr:x>
      <cdr:y>0.82418</cdr:y>
    </cdr:from>
    <cdr:to>
      <cdr:x>0.12338</cdr:x>
      <cdr:y>0.84726</cdr:y>
    </cdr:to>
    <cdr:cxnSp macro="">
      <cdr:nvCxnSpPr>
        <cdr:cNvPr id="2" name="Straight Arrow Connector 1"/>
        <cdr:cNvCxnSpPr/>
      </cdr:nvCxnSpPr>
      <cdr:spPr>
        <a:xfrm xmlns:a="http://schemas.openxmlformats.org/drawingml/2006/main">
          <a:off x="495300" y="4396167"/>
          <a:ext cx="228600" cy="123111"/>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0.76912</cdr:x>
      <cdr:y>0.05927</cdr:y>
    </cdr:from>
    <cdr:to>
      <cdr:x>0.8503</cdr:x>
      <cdr:y>0.11179</cdr:y>
    </cdr:to>
    <cdr:cxnSp macro="">
      <cdr:nvCxnSpPr>
        <cdr:cNvPr id="5" name="Straight Arrow Connector 4"/>
        <cdr:cNvCxnSpPr/>
      </cdr:nvCxnSpPr>
      <cdr:spPr>
        <a:xfrm xmlns:a="http://schemas.openxmlformats.org/drawingml/2006/main">
          <a:off x="4512742" y="316163"/>
          <a:ext cx="476286" cy="280119"/>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0.10884</cdr:x>
      <cdr:y>0.20513</cdr:y>
    </cdr:from>
    <cdr:to>
      <cdr:x>0.17262</cdr:x>
      <cdr:y>0.24199</cdr:y>
    </cdr:to>
    <cdr:sp macro="" textlink="">
      <cdr:nvSpPr>
        <cdr:cNvPr id="2" name="TextBox 1"/>
        <cdr:cNvSpPr txBox="1"/>
      </cdr:nvSpPr>
      <cdr:spPr>
        <a:xfrm xmlns:a="http://schemas.openxmlformats.org/drawingml/2006/main">
          <a:off x="975360" y="1219200"/>
          <a:ext cx="571540" cy="2190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b="1" dirty="0"/>
            <a:t>28.9</a:t>
          </a:r>
        </a:p>
      </cdr:txBody>
    </cdr:sp>
  </cdr:relSizeAnchor>
  <cdr:relSizeAnchor xmlns:cdr="http://schemas.openxmlformats.org/drawingml/2006/chartDrawing">
    <cdr:from>
      <cdr:x>0.2619</cdr:x>
      <cdr:y>0.37179</cdr:y>
    </cdr:from>
    <cdr:to>
      <cdr:x>0.32567</cdr:x>
      <cdr:y>0.40865</cdr:y>
    </cdr:to>
    <cdr:sp macro="" textlink="">
      <cdr:nvSpPr>
        <cdr:cNvPr id="3" name="TextBox 1"/>
        <cdr:cNvSpPr txBox="1"/>
      </cdr:nvSpPr>
      <cdr:spPr>
        <a:xfrm xmlns:a="http://schemas.openxmlformats.org/drawingml/2006/main">
          <a:off x="2346960" y="2209800"/>
          <a:ext cx="571451" cy="2190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a:t>22.1</a:t>
          </a:r>
        </a:p>
      </cdr:txBody>
    </cdr:sp>
  </cdr:relSizeAnchor>
  <cdr:relSizeAnchor xmlns:cdr="http://schemas.openxmlformats.org/drawingml/2006/chartDrawing">
    <cdr:from>
      <cdr:x>0.41497</cdr:x>
      <cdr:y>0.38462</cdr:y>
    </cdr:from>
    <cdr:to>
      <cdr:x>0.47875</cdr:x>
      <cdr:y>0.42148</cdr:y>
    </cdr:to>
    <cdr:sp macro="" textlink="">
      <cdr:nvSpPr>
        <cdr:cNvPr id="4" name="TextBox 1"/>
        <cdr:cNvSpPr txBox="1"/>
      </cdr:nvSpPr>
      <cdr:spPr>
        <a:xfrm xmlns:a="http://schemas.openxmlformats.org/drawingml/2006/main">
          <a:off x="3718560" y="2286000"/>
          <a:ext cx="571540" cy="2190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a:t>21.5</a:t>
          </a:r>
        </a:p>
      </cdr:txBody>
    </cdr:sp>
  </cdr:relSizeAnchor>
  <cdr:relSizeAnchor xmlns:cdr="http://schemas.openxmlformats.org/drawingml/2006/chartDrawing">
    <cdr:from>
      <cdr:x>0.56803</cdr:x>
      <cdr:y>0.52564</cdr:y>
    </cdr:from>
    <cdr:to>
      <cdr:x>0.63181</cdr:x>
      <cdr:y>0.5625</cdr:y>
    </cdr:to>
    <cdr:sp macro="" textlink="">
      <cdr:nvSpPr>
        <cdr:cNvPr id="5" name="TextBox 1"/>
        <cdr:cNvSpPr txBox="1"/>
      </cdr:nvSpPr>
      <cdr:spPr>
        <a:xfrm xmlns:a="http://schemas.openxmlformats.org/drawingml/2006/main">
          <a:off x="5090160" y="3124200"/>
          <a:ext cx="571540" cy="2190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a:t>15.1</a:t>
          </a:r>
        </a:p>
      </cdr:txBody>
    </cdr:sp>
  </cdr:relSizeAnchor>
  <cdr:relSizeAnchor xmlns:cdr="http://schemas.openxmlformats.org/drawingml/2006/chartDrawing">
    <cdr:from>
      <cdr:x>0.72109</cdr:x>
      <cdr:y>0.61538</cdr:y>
    </cdr:from>
    <cdr:to>
      <cdr:x>0.78487</cdr:x>
      <cdr:y>0.65224</cdr:y>
    </cdr:to>
    <cdr:sp macro="" textlink="">
      <cdr:nvSpPr>
        <cdr:cNvPr id="6" name="TextBox 1"/>
        <cdr:cNvSpPr txBox="1"/>
      </cdr:nvSpPr>
      <cdr:spPr>
        <a:xfrm xmlns:a="http://schemas.openxmlformats.org/drawingml/2006/main">
          <a:off x="6461760" y="3657600"/>
          <a:ext cx="571540" cy="2190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a:t>11.5</a:t>
          </a:r>
        </a:p>
      </cdr:txBody>
    </cdr:sp>
  </cdr:relSizeAnchor>
  <cdr:relSizeAnchor xmlns:cdr="http://schemas.openxmlformats.org/drawingml/2006/chartDrawing">
    <cdr:from>
      <cdr:x>0.87302</cdr:x>
      <cdr:y>0.80823</cdr:y>
    </cdr:from>
    <cdr:to>
      <cdr:x>0.93679</cdr:x>
      <cdr:y>0.84509</cdr:y>
    </cdr:to>
    <cdr:sp macro="" textlink="">
      <cdr:nvSpPr>
        <cdr:cNvPr id="7" name="TextBox 1"/>
        <cdr:cNvSpPr txBox="1"/>
      </cdr:nvSpPr>
      <cdr:spPr>
        <a:xfrm xmlns:a="http://schemas.openxmlformats.org/drawingml/2006/main">
          <a:off x="7823200" y="4803775"/>
          <a:ext cx="571500" cy="21907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a:t>3.8</a:t>
          </a:r>
        </a:p>
      </cdr:txBody>
    </cdr:sp>
  </cdr:relSizeAnchor>
</c:userShapes>
</file>

<file path=ppt/drawings/drawing6.xml><?xml version="1.0" encoding="utf-8"?>
<c:userShapes xmlns:c="http://schemas.openxmlformats.org/drawingml/2006/chart">
  <cdr:relSizeAnchor xmlns:cdr="http://schemas.openxmlformats.org/drawingml/2006/chartDrawing">
    <cdr:from>
      <cdr:x>0.84588</cdr:x>
      <cdr:y>0.19471</cdr:y>
    </cdr:from>
    <cdr:to>
      <cdr:x>0.97555</cdr:x>
      <cdr:y>0.22997</cdr:y>
    </cdr:to>
    <cdr:sp macro="" textlink="">
      <cdr:nvSpPr>
        <cdr:cNvPr id="2" name="TextBox 1"/>
        <cdr:cNvSpPr txBox="1"/>
      </cdr:nvSpPr>
      <cdr:spPr>
        <a:xfrm xmlns:a="http://schemas.openxmlformats.org/drawingml/2006/main">
          <a:off x="7579995" y="1157288"/>
          <a:ext cx="1162050" cy="2095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solidFill>
              <a:schemeClr val="accent2">
                <a:lumMod val="75000"/>
              </a:schemeClr>
            </a:solidFill>
          </a:endParaRPr>
        </a:p>
      </cdr:txBody>
    </cdr:sp>
  </cdr:relSizeAnchor>
  <cdr:relSizeAnchor xmlns:cdr="http://schemas.openxmlformats.org/drawingml/2006/chartDrawing">
    <cdr:from>
      <cdr:x>0.81845</cdr:x>
      <cdr:y>0.46394</cdr:y>
    </cdr:from>
    <cdr:to>
      <cdr:x>0.96726</cdr:x>
      <cdr:y>0.5008</cdr:y>
    </cdr:to>
    <cdr:sp macro="" textlink="">
      <cdr:nvSpPr>
        <cdr:cNvPr id="3" name="TextBox 2"/>
        <cdr:cNvSpPr txBox="1"/>
      </cdr:nvSpPr>
      <cdr:spPr>
        <a:xfrm xmlns:a="http://schemas.openxmlformats.org/drawingml/2006/main">
          <a:off x="7334250" y="2757488"/>
          <a:ext cx="1333500" cy="2190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solidFill>
              <a:schemeClr val="accent3">
                <a:lumMod val="75000"/>
              </a:schemeClr>
            </a:solidFill>
          </a:endParaRPr>
        </a:p>
      </cdr:txBody>
    </cdr:sp>
  </cdr:relSizeAnchor>
  <cdr:relSizeAnchor xmlns:cdr="http://schemas.openxmlformats.org/drawingml/2006/chartDrawing">
    <cdr:from>
      <cdr:x>0.82313</cdr:x>
      <cdr:y>0.35897</cdr:y>
    </cdr:from>
    <cdr:to>
      <cdr:x>0.94005</cdr:x>
      <cdr:y>0.39262</cdr:y>
    </cdr:to>
    <cdr:sp macro="" textlink="">
      <cdr:nvSpPr>
        <cdr:cNvPr id="4" name="TextBox 3"/>
        <cdr:cNvSpPr txBox="1"/>
      </cdr:nvSpPr>
      <cdr:spPr>
        <a:xfrm xmlns:a="http://schemas.openxmlformats.org/drawingml/2006/main">
          <a:off x="7376160" y="2133600"/>
          <a:ext cx="1047734" cy="2000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5">
                  <a:lumMod val="75000"/>
                </a:schemeClr>
              </a:solidFill>
            </a:rPr>
            <a:t>Moldova</a:t>
          </a:r>
        </a:p>
      </cdr:txBody>
    </cdr:sp>
  </cdr:relSizeAnchor>
  <cdr:relSizeAnchor xmlns:cdr="http://schemas.openxmlformats.org/drawingml/2006/chartDrawing">
    <cdr:from>
      <cdr:x>0.84014</cdr:x>
      <cdr:y>0.52564</cdr:y>
    </cdr:from>
    <cdr:to>
      <cdr:x>0.95068</cdr:x>
      <cdr:y>0.5641</cdr:y>
    </cdr:to>
    <cdr:sp macro="" textlink="">
      <cdr:nvSpPr>
        <cdr:cNvPr id="5" name="TextBox 4"/>
        <cdr:cNvSpPr txBox="1"/>
      </cdr:nvSpPr>
      <cdr:spPr>
        <a:xfrm xmlns:a="http://schemas.openxmlformats.org/drawingml/2006/main" rot="10800000" flipV="1">
          <a:off x="7528560" y="3124200"/>
          <a:ext cx="9906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1">
                  <a:lumMod val="75000"/>
                </a:schemeClr>
              </a:solidFill>
            </a:rPr>
            <a:t>Armenia</a:t>
          </a:r>
        </a:p>
      </cdr:txBody>
    </cdr:sp>
  </cdr:relSizeAnchor>
  <cdr:relSizeAnchor xmlns:cdr="http://schemas.openxmlformats.org/drawingml/2006/chartDrawing">
    <cdr:from>
      <cdr:x>0.85714</cdr:x>
      <cdr:y>0.64103</cdr:y>
    </cdr:from>
    <cdr:to>
      <cdr:x>0.94324</cdr:x>
      <cdr:y>0.68109</cdr:y>
    </cdr:to>
    <cdr:sp macro="" textlink="">
      <cdr:nvSpPr>
        <cdr:cNvPr id="6" name="TextBox 5"/>
        <cdr:cNvSpPr txBox="1"/>
      </cdr:nvSpPr>
      <cdr:spPr>
        <a:xfrm xmlns:a="http://schemas.openxmlformats.org/drawingml/2006/main">
          <a:off x="7680960" y="3810000"/>
          <a:ext cx="771553" cy="2381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4">
                  <a:lumMod val="75000"/>
                </a:schemeClr>
              </a:solidFill>
            </a:rPr>
            <a:t>Georgia</a:t>
          </a:r>
        </a:p>
      </cdr:txBody>
    </cdr:sp>
  </cdr:relSizeAnchor>
  <cdr:relSizeAnchor xmlns:cdr="http://schemas.openxmlformats.org/drawingml/2006/chartDrawing">
    <cdr:from>
      <cdr:x>0.87415</cdr:x>
      <cdr:y>0.78205</cdr:y>
    </cdr:from>
    <cdr:to>
      <cdr:x>0.9528</cdr:x>
      <cdr:y>0.82211</cdr:y>
    </cdr:to>
    <cdr:sp macro="" textlink="">
      <cdr:nvSpPr>
        <cdr:cNvPr id="7" name="TextBox 6"/>
        <cdr:cNvSpPr txBox="1"/>
      </cdr:nvSpPr>
      <cdr:spPr>
        <a:xfrm xmlns:a="http://schemas.openxmlformats.org/drawingml/2006/main">
          <a:off x="7833360" y="4648200"/>
          <a:ext cx="704792" cy="2381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6">
                  <a:lumMod val="75000"/>
                </a:schemeClr>
              </a:solidFill>
            </a:rPr>
            <a:t>Ukraine</a:t>
          </a:r>
        </a:p>
      </cdr:txBody>
    </cdr:sp>
  </cdr:relSizeAnchor>
  <cdr:relSizeAnchor xmlns:cdr="http://schemas.openxmlformats.org/drawingml/2006/chartDrawing">
    <cdr:from>
      <cdr:x>0.8514</cdr:x>
      <cdr:y>0.8726</cdr:y>
    </cdr:from>
    <cdr:to>
      <cdr:x>0.97258</cdr:x>
      <cdr:y>0.91426</cdr:y>
    </cdr:to>
    <cdr:sp macro="" textlink="">
      <cdr:nvSpPr>
        <cdr:cNvPr id="8" name="TextBox 7"/>
        <cdr:cNvSpPr txBox="1"/>
      </cdr:nvSpPr>
      <cdr:spPr>
        <a:xfrm xmlns:a="http://schemas.openxmlformats.org/drawingml/2006/main">
          <a:off x="7629526" y="5186363"/>
          <a:ext cx="1085850" cy="2476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0.86565</cdr:x>
      <cdr:y>0.85897</cdr:y>
    </cdr:from>
    <cdr:to>
      <cdr:x>0.96875</cdr:x>
      <cdr:y>0.89664</cdr:y>
    </cdr:to>
    <cdr:sp macro="" textlink="">
      <cdr:nvSpPr>
        <cdr:cNvPr id="9" name="TextBox 8"/>
        <cdr:cNvSpPr txBox="1"/>
      </cdr:nvSpPr>
      <cdr:spPr>
        <a:xfrm xmlns:a="http://schemas.openxmlformats.org/drawingml/2006/main">
          <a:off x="7757160" y="5105400"/>
          <a:ext cx="923891" cy="2238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2">
                  <a:lumMod val="75000"/>
                </a:schemeClr>
              </a:solidFill>
            </a:rPr>
            <a:t>Azerbaijan</a:t>
          </a:r>
        </a:p>
      </cdr:txBody>
    </cdr:sp>
  </cdr:relSizeAnchor>
  <cdr:relSizeAnchor xmlns:cdr="http://schemas.openxmlformats.org/drawingml/2006/chartDrawing">
    <cdr:from>
      <cdr:x>0.87415</cdr:x>
      <cdr:y>0.91026</cdr:y>
    </cdr:from>
    <cdr:to>
      <cdr:x>0.9847</cdr:x>
      <cdr:y>0.94552</cdr:y>
    </cdr:to>
    <cdr:sp macro="" textlink="">
      <cdr:nvSpPr>
        <cdr:cNvPr id="10" name="TextBox 9"/>
        <cdr:cNvSpPr txBox="1"/>
      </cdr:nvSpPr>
      <cdr:spPr>
        <a:xfrm xmlns:a="http://schemas.openxmlformats.org/drawingml/2006/main">
          <a:off x="7833360" y="5410200"/>
          <a:ext cx="990652" cy="2095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accent3">
                  <a:lumMod val="75000"/>
                </a:schemeClr>
              </a:solidFill>
            </a:rPr>
            <a:t>Belarus</a:t>
          </a:r>
        </a:p>
      </cdr:txBody>
    </cdr:sp>
  </cdr:relSizeAnchor>
  <cdr:relSizeAnchor xmlns:cdr="http://schemas.openxmlformats.org/drawingml/2006/chartDrawing">
    <cdr:from>
      <cdr:x>0.89796</cdr:x>
      <cdr:y>0.84615</cdr:y>
    </cdr:from>
    <cdr:to>
      <cdr:x>1</cdr:x>
      <cdr:y>1</cdr:y>
    </cdr:to>
    <cdr:sp macro="" textlink="">
      <cdr:nvSpPr>
        <cdr:cNvPr id="11" name="TextBox 10"/>
        <cdr:cNvSpPr txBox="1"/>
      </cdr:nvSpPr>
      <cdr:spPr>
        <a:xfrm xmlns:a="http://schemas.openxmlformats.org/drawingml/2006/main">
          <a:off x="8210550" y="531971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0.88223</cdr:x>
      <cdr:y>0.91266</cdr:y>
    </cdr:from>
    <cdr:to>
      <cdr:x>0.98852</cdr:x>
      <cdr:y>0.94311</cdr:y>
    </cdr:to>
    <cdr:sp macro="" textlink="">
      <cdr:nvSpPr>
        <cdr:cNvPr id="12" name="TextBox 11"/>
        <cdr:cNvSpPr txBox="1"/>
      </cdr:nvSpPr>
      <cdr:spPr>
        <a:xfrm xmlns:a="http://schemas.openxmlformats.org/drawingml/2006/main">
          <a:off x="7905750" y="5424488"/>
          <a:ext cx="952500" cy="1809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solidFill>
              <a:schemeClr val="accent1">
                <a:lumMod val="7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70433BC-A040-419A-8C9D-B565CDDE305A}" type="datetimeFigureOut">
              <a:rPr lang="en-US" smtClean="0"/>
              <a:t>3/5/2018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7820B14-5384-45EC-A468-C058B2CB583C}" type="slidenum">
              <a:rPr lang="en-US" smtClean="0"/>
              <a:t>‹#›</a:t>
            </a:fld>
            <a:endParaRPr lang="en-US"/>
          </a:p>
        </p:txBody>
      </p:sp>
    </p:spTree>
    <p:extLst>
      <p:ext uri="{BB962C8B-B14F-4D97-AF65-F5344CB8AC3E}">
        <p14:creationId xmlns:p14="http://schemas.microsoft.com/office/powerpoint/2010/main" val="2163587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2B8AE2-2446-40D7-84E6-90BCFCF1AA36}"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734996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2B8AE2-2446-40D7-84E6-90BCFCF1AA36}" type="slidenum">
              <a:rPr lang="en-US" smtClean="0"/>
              <a:pPr/>
              <a:t>16</a:t>
            </a:fld>
            <a:endParaRPr lang="en-US" dirty="0"/>
          </a:p>
        </p:txBody>
      </p:sp>
    </p:spTree>
    <p:extLst>
      <p:ext uri="{BB962C8B-B14F-4D97-AF65-F5344CB8AC3E}">
        <p14:creationId xmlns:p14="http://schemas.microsoft.com/office/powerpoint/2010/main" val="174726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FBECB2-BFB1-46DE-8A32-23E91708401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292203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BECB2-BFB1-46DE-8A32-23E91708401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1582437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BECB2-BFB1-46DE-8A32-23E91708401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206988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FBECB2-BFB1-46DE-8A32-23E91708401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210860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FBECB2-BFB1-46DE-8A32-23E91708401F}" type="datetimeFigureOut">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3667530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FBECB2-BFB1-46DE-8A32-23E91708401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66863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FBECB2-BFB1-46DE-8A32-23E91708401F}" type="datetimeFigureOut">
              <a:rPr lang="en-US" smtClean="0"/>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343997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FBECB2-BFB1-46DE-8A32-23E91708401F}" type="datetimeFigureOut">
              <a:rPr lang="en-US" smtClean="0"/>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1643534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BECB2-BFB1-46DE-8A32-23E91708401F}" type="datetimeFigureOut">
              <a:rPr lang="en-US" smtClean="0"/>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414959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FBECB2-BFB1-46DE-8A32-23E91708401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3506113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FBECB2-BFB1-46DE-8A32-23E91708401F}" type="datetimeFigureOut">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90682-84FA-4B2F-BBF1-6AD1F30A6C5E}" type="slidenum">
              <a:rPr lang="en-US" smtClean="0"/>
              <a:t>‹#›</a:t>
            </a:fld>
            <a:endParaRPr lang="en-US"/>
          </a:p>
        </p:txBody>
      </p:sp>
    </p:spTree>
    <p:extLst>
      <p:ext uri="{BB962C8B-B14F-4D97-AF65-F5344CB8AC3E}">
        <p14:creationId xmlns:p14="http://schemas.microsoft.com/office/powerpoint/2010/main" val="400589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FBECB2-BFB1-46DE-8A32-23E91708401F}" type="datetimeFigureOut">
              <a:rPr lang="en-US" smtClean="0"/>
              <a:t>3/5/2018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190682-84FA-4B2F-BBF1-6AD1F30A6C5E}" type="slidenum">
              <a:rPr lang="en-US" smtClean="0"/>
              <a:t>‹#›</a:t>
            </a:fld>
            <a:endParaRPr lang="en-US"/>
          </a:p>
        </p:txBody>
      </p:sp>
    </p:spTree>
    <p:extLst>
      <p:ext uri="{BB962C8B-B14F-4D97-AF65-F5344CB8AC3E}">
        <p14:creationId xmlns:p14="http://schemas.microsoft.com/office/powerpoint/2010/main" val="1864531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chart" Target="../charts/chart3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
            </a:r>
            <a:br>
              <a:rPr lang="en-US" sz="3200" dirty="0" smtClean="0"/>
            </a:br>
            <a:r>
              <a:rPr lang="en-US" sz="3200" dirty="0" smtClean="0"/>
              <a:t>Georgia Gap Analysis</a:t>
            </a:r>
            <a:endParaRPr lang="en-US" sz="3100" dirty="0"/>
          </a:p>
        </p:txBody>
      </p:sp>
      <p:sp>
        <p:nvSpPr>
          <p:cNvPr id="3" name="Subtitle 2"/>
          <p:cNvSpPr>
            <a:spLocks noGrp="1"/>
          </p:cNvSpPr>
          <p:nvPr>
            <p:ph type="subTitle" idx="1"/>
          </p:nvPr>
        </p:nvSpPr>
        <p:spPr>
          <a:xfrm>
            <a:off x="1371600" y="3886200"/>
            <a:ext cx="6400800" cy="1752600"/>
          </a:xfrm>
        </p:spPr>
        <p:txBody>
          <a:bodyPr>
            <a:normAutofit fontScale="92500" lnSpcReduction="20000"/>
          </a:bodyPr>
          <a:lstStyle/>
          <a:p>
            <a:r>
              <a:rPr lang="en-US" sz="2400" dirty="0" smtClean="0"/>
              <a:t>Strategic Planning and Analysis Division</a:t>
            </a:r>
          </a:p>
          <a:p>
            <a:r>
              <a:rPr lang="en-US" sz="2400" dirty="0" smtClean="0"/>
              <a:t>Program Office</a:t>
            </a:r>
          </a:p>
          <a:p>
            <a:r>
              <a:rPr lang="en-US" sz="2400" dirty="0" smtClean="0"/>
              <a:t>E&amp;E Bureau </a:t>
            </a:r>
          </a:p>
          <a:p>
            <a:r>
              <a:rPr lang="en-US" sz="2400" dirty="0" smtClean="0"/>
              <a:t>USAID</a:t>
            </a:r>
          </a:p>
          <a:p>
            <a:r>
              <a:rPr lang="en-US" sz="2400" smtClean="0"/>
              <a:t>February 23, 2018 DRAFT</a:t>
            </a:r>
            <a:endParaRPr lang="en-US" sz="2400" dirty="0"/>
          </a:p>
        </p:txBody>
      </p:sp>
      <p:pic>
        <p:nvPicPr>
          <p:cNvPr id="4" name="Picture 5" descr="Horizontal_RGB_6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09587"/>
            <a:ext cx="2743200"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1401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77200" cy="487362"/>
          </a:xfrm>
        </p:spPr>
        <p:txBody>
          <a:bodyPr>
            <a:noAutofit/>
          </a:bodyPr>
          <a:lstStyle/>
          <a:p>
            <a:r>
              <a:rPr lang="en-US" sz="2400" dirty="0"/>
              <a:t>Democratic reforms in </a:t>
            </a:r>
            <a:r>
              <a:rPr lang="en-US" sz="2400" dirty="0" smtClean="0"/>
              <a:t>Georgia, E&amp;E Eurasia, and the E&amp;E Graduates in </a:t>
            </a:r>
            <a:r>
              <a:rPr lang="en-US" sz="2400" dirty="0"/>
              <a:t>2016</a:t>
            </a:r>
          </a:p>
        </p:txBody>
      </p:sp>
      <p:sp>
        <p:nvSpPr>
          <p:cNvPr id="3" name="Content Placeholder 2"/>
          <p:cNvSpPr>
            <a:spLocks noGrp="1"/>
          </p:cNvSpPr>
          <p:nvPr>
            <p:ph idx="1"/>
          </p:nvPr>
        </p:nvSpPr>
        <p:spPr>
          <a:xfrm>
            <a:off x="228600" y="6248400"/>
            <a:ext cx="8153400" cy="228600"/>
          </a:xfrm>
        </p:spPr>
        <p:txBody>
          <a:bodyPr>
            <a:normAutofit fontScale="32500" lnSpcReduction="20000"/>
          </a:bodyPr>
          <a:lstStyle/>
          <a:p>
            <a:pPr marL="0" indent="0">
              <a:buNone/>
            </a:pPr>
            <a:r>
              <a:rPr lang="en-US" dirty="0"/>
              <a:t>Drawn from Freedom House, </a:t>
            </a:r>
            <a:r>
              <a:rPr lang="en-US" i="1" dirty="0"/>
              <a:t>Nations in Transit </a:t>
            </a:r>
            <a:r>
              <a:rPr lang="en-US" dirty="0"/>
              <a:t>(May 2017).  “7” is most advanced.</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404106300"/>
              </p:ext>
            </p:extLst>
          </p:nvPr>
        </p:nvGraphicFramePr>
        <p:xfrm>
          <a:off x="1143000" y="1055004"/>
          <a:ext cx="7315200" cy="51816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4267200" y="1055003"/>
            <a:ext cx="1401346" cy="246221"/>
          </a:xfrm>
          <a:prstGeom prst="rect">
            <a:avLst/>
          </a:prstGeom>
        </p:spPr>
        <p:txBody>
          <a:bodyPr wrap="none">
            <a:spAutoFit/>
          </a:bodyPr>
          <a:lstStyle/>
          <a:p>
            <a:r>
              <a:rPr lang="en-US" sz="1000" dirty="0" smtClean="0"/>
              <a:t>Electoral process (</a:t>
            </a:r>
            <a:r>
              <a:rPr lang="en-US" sz="1000" dirty="0" smtClean="0">
                <a:solidFill>
                  <a:srgbClr val="0070C0"/>
                </a:solidFill>
              </a:rPr>
              <a:t>3.50</a:t>
            </a:r>
            <a:r>
              <a:rPr lang="en-US" sz="1000" dirty="0" smtClean="0"/>
              <a:t>)</a:t>
            </a:r>
            <a:endParaRPr lang="en-US" sz="1000" dirty="0"/>
          </a:p>
        </p:txBody>
      </p:sp>
      <p:sp>
        <p:nvSpPr>
          <p:cNvPr id="6" name="Rectangle 5"/>
          <p:cNvSpPr/>
          <p:nvPr/>
        </p:nvSpPr>
        <p:spPr>
          <a:xfrm>
            <a:off x="6781800" y="2057400"/>
            <a:ext cx="1127232" cy="246221"/>
          </a:xfrm>
          <a:prstGeom prst="rect">
            <a:avLst/>
          </a:prstGeom>
        </p:spPr>
        <p:txBody>
          <a:bodyPr wrap="none">
            <a:spAutoFit/>
          </a:bodyPr>
          <a:lstStyle/>
          <a:p>
            <a:r>
              <a:rPr lang="en-US" sz="1000" dirty="0" smtClean="0"/>
              <a:t>Civil society (</a:t>
            </a:r>
            <a:r>
              <a:rPr lang="en-US" sz="1000" dirty="0" smtClean="0">
                <a:solidFill>
                  <a:srgbClr val="0070C0"/>
                </a:solidFill>
              </a:rPr>
              <a:t>4.25</a:t>
            </a:r>
            <a:r>
              <a:rPr lang="en-US" sz="1000" dirty="0" smtClean="0"/>
              <a:t>)</a:t>
            </a:r>
            <a:endParaRPr lang="en-US" sz="1000" dirty="0"/>
          </a:p>
        </p:txBody>
      </p:sp>
      <p:sp>
        <p:nvSpPr>
          <p:cNvPr id="7" name="Rectangle 6"/>
          <p:cNvSpPr/>
          <p:nvPr/>
        </p:nvSpPr>
        <p:spPr>
          <a:xfrm>
            <a:off x="7153012" y="4098913"/>
            <a:ext cx="1478290" cy="246221"/>
          </a:xfrm>
          <a:prstGeom prst="rect">
            <a:avLst/>
          </a:prstGeom>
        </p:spPr>
        <p:txBody>
          <a:bodyPr wrap="none">
            <a:spAutoFit/>
          </a:bodyPr>
          <a:lstStyle/>
          <a:p>
            <a:r>
              <a:rPr lang="en-US" sz="1000" dirty="0" smtClean="0"/>
              <a:t>Independent media (</a:t>
            </a:r>
            <a:r>
              <a:rPr lang="en-US" sz="1000" dirty="0" smtClean="0">
                <a:solidFill>
                  <a:srgbClr val="0070C0"/>
                </a:solidFill>
              </a:rPr>
              <a:t>4.0</a:t>
            </a:r>
            <a:r>
              <a:rPr lang="en-US" sz="1000" dirty="0" smtClean="0"/>
              <a:t>)</a:t>
            </a:r>
            <a:endParaRPr lang="en-US" sz="1000" dirty="0"/>
          </a:p>
        </p:txBody>
      </p:sp>
      <p:sp>
        <p:nvSpPr>
          <p:cNvPr id="8" name="Rectangle 7"/>
          <p:cNvSpPr/>
          <p:nvPr/>
        </p:nvSpPr>
        <p:spPr>
          <a:xfrm>
            <a:off x="4991484" y="5833709"/>
            <a:ext cx="2215671" cy="246221"/>
          </a:xfrm>
          <a:prstGeom prst="rect">
            <a:avLst/>
          </a:prstGeom>
        </p:spPr>
        <p:txBody>
          <a:bodyPr wrap="none">
            <a:spAutoFit/>
          </a:bodyPr>
          <a:lstStyle/>
          <a:p>
            <a:r>
              <a:rPr lang="en-US" sz="1000" dirty="0" smtClean="0"/>
              <a:t>National democratic governance (</a:t>
            </a:r>
            <a:r>
              <a:rPr lang="en-US" sz="1000" dirty="0" smtClean="0">
                <a:solidFill>
                  <a:srgbClr val="0070C0"/>
                </a:solidFill>
              </a:rPr>
              <a:t>2.50)</a:t>
            </a:r>
            <a:endParaRPr lang="en-US" sz="1000" dirty="0"/>
          </a:p>
        </p:txBody>
      </p:sp>
      <p:sp>
        <p:nvSpPr>
          <p:cNvPr id="9" name="Rectangle 8"/>
          <p:cNvSpPr/>
          <p:nvPr/>
        </p:nvSpPr>
        <p:spPr>
          <a:xfrm>
            <a:off x="2612877" y="5817020"/>
            <a:ext cx="2040943" cy="246221"/>
          </a:xfrm>
          <a:prstGeom prst="rect">
            <a:avLst/>
          </a:prstGeom>
        </p:spPr>
        <p:txBody>
          <a:bodyPr wrap="none">
            <a:spAutoFit/>
          </a:bodyPr>
          <a:lstStyle/>
          <a:p>
            <a:r>
              <a:rPr lang="en-US" sz="1000" dirty="0" smtClean="0"/>
              <a:t>Local democratic governance (</a:t>
            </a:r>
            <a:r>
              <a:rPr lang="en-US" sz="1000" dirty="0" smtClean="0">
                <a:solidFill>
                  <a:srgbClr val="0070C0"/>
                </a:solidFill>
              </a:rPr>
              <a:t>2.75</a:t>
            </a:r>
            <a:r>
              <a:rPr lang="en-US" sz="1000" dirty="0" smtClean="0"/>
              <a:t>)</a:t>
            </a:r>
            <a:endParaRPr lang="en-US" sz="1000" dirty="0"/>
          </a:p>
        </p:txBody>
      </p:sp>
      <p:sp>
        <p:nvSpPr>
          <p:cNvPr id="10" name="Rectangle 9"/>
          <p:cNvSpPr/>
          <p:nvPr/>
        </p:nvSpPr>
        <p:spPr>
          <a:xfrm>
            <a:off x="1402934" y="4090367"/>
            <a:ext cx="1093569" cy="246221"/>
          </a:xfrm>
          <a:prstGeom prst="rect">
            <a:avLst/>
          </a:prstGeom>
        </p:spPr>
        <p:txBody>
          <a:bodyPr wrap="none">
            <a:spAutoFit/>
          </a:bodyPr>
          <a:lstStyle/>
          <a:p>
            <a:r>
              <a:rPr lang="en-US" sz="1000" dirty="0" smtClean="0"/>
              <a:t>Rule of law (</a:t>
            </a:r>
            <a:r>
              <a:rPr lang="en-US" sz="1000" dirty="0" smtClean="0">
                <a:solidFill>
                  <a:srgbClr val="0070C0"/>
                </a:solidFill>
              </a:rPr>
              <a:t>3.25</a:t>
            </a:r>
            <a:r>
              <a:rPr lang="en-US" sz="1000" dirty="0" smtClean="0"/>
              <a:t>)</a:t>
            </a:r>
            <a:endParaRPr lang="en-US" sz="1000" dirty="0"/>
          </a:p>
        </p:txBody>
      </p:sp>
      <p:sp>
        <p:nvSpPr>
          <p:cNvPr id="11" name="Rectangle 10"/>
          <p:cNvSpPr/>
          <p:nvPr/>
        </p:nvSpPr>
        <p:spPr>
          <a:xfrm>
            <a:off x="1679961" y="2037240"/>
            <a:ext cx="1324402" cy="246221"/>
          </a:xfrm>
          <a:prstGeom prst="rect">
            <a:avLst/>
          </a:prstGeom>
        </p:spPr>
        <p:txBody>
          <a:bodyPr wrap="none">
            <a:spAutoFit/>
          </a:bodyPr>
          <a:lstStyle/>
          <a:p>
            <a:r>
              <a:rPr lang="en-US" sz="1000" dirty="0" smtClean="0"/>
              <a:t>Anti-corruption (</a:t>
            </a:r>
            <a:r>
              <a:rPr lang="en-US" sz="1000" dirty="0" smtClean="0">
                <a:solidFill>
                  <a:srgbClr val="0070C0"/>
                </a:solidFill>
              </a:rPr>
              <a:t>3.50</a:t>
            </a:r>
            <a:r>
              <a:rPr lang="en-US" sz="1000" dirty="0" smtClean="0"/>
              <a:t>)</a:t>
            </a:r>
            <a:endParaRPr lang="en-US" sz="1000" dirty="0"/>
          </a:p>
        </p:txBody>
      </p:sp>
      <p:sp>
        <p:nvSpPr>
          <p:cNvPr id="12" name="Rectangle 11"/>
          <p:cNvSpPr/>
          <p:nvPr/>
        </p:nvSpPr>
        <p:spPr>
          <a:xfrm>
            <a:off x="212382" y="2303621"/>
            <a:ext cx="1582741" cy="369332"/>
          </a:xfrm>
          <a:prstGeom prst="rect">
            <a:avLst/>
          </a:prstGeom>
        </p:spPr>
        <p:txBody>
          <a:bodyPr wrap="none">
            <a:spAutoFit/>
          </a:bodyPr>
          <a:lstStyle/>
          <a:p>
            <a:r>
              <a:rPr lang="en-US" dirty="0">
                <a:solidFill>
                  <a:schemeClr val="accent3"/>
                </a:solidFill>
              </a:rPr>
              <a:t>E&amp;E Graduates</a:t>
            </a:r>
          </a:p>
        </p:txBody>
      </p:sp>
      <p:sp>
        <p:nvSpPr>
          <p:cNvPr id="13" name="Rectangle 12"/>
          <p:cNvSpPr/>
          <p:nvPr/>
        </p:nvSpPr>
        <p:spPr>
          <a:xfrm>
            <a:off x="497533" y="3441160"/>
            <a:ext cx="1345305" cy="369332"/>
          </a:xfrm>
          <a:prstGeom prst="rect">
            <a:avLst/>
          </a:prstGeom>
        </p:spPr>
        <p:txBody>
          <a:bodyPr wrap="none">
            <a:spAutoFit/>
          </a:bodyPr>
          <a:lstStyle/>
          <a:p>
            <a:r>
              <a:rPr lang="en-US" dirty="0">
                <a:solidFill>
                  <a:srgbClr val="C00000"/>
                </a:solidFill>
              </a:rPr>
              <a:t>E&amp;E Eurasia </a:t>
            </a:r>
          </a:p>
        </p:txBody>
      </p:sp>
      <p:sp>
        <p:nvSpPr>
          <p:cNvPr id="14" name="Rectangle 13"/>
          <p:cNvSpPr/>
          <p:nvPr/>
        </p:nvSpPr>
        <p:spPr>
          <a:xfrm>
            <a:off x="759098" y="2899269"/>
            <a:ext cx="917302" cy="369332"/>
          </a:xfrm>
          <a:prstGeom prst="rect">
            <a:avLst/>
          </a:prstGeom>
        </p:spPr>
        <p:txBody>
          <a:bodyPr wrap="none">
            <a:spAutoFit/>
          </a:bodyPr>
          <a:lstStyle/>
          <a:p>
            <a:r>
              <a:rPr lang="en-US" dirty="0" smtClean="0">
                <a:solidFill>
                  <a:srgbClr val="0070C0"/>
                </a:solidFill>
              </a:rPr>
              <a:t>Georgia</a:t>
            </a:r>
            <a:endParaRPr lang="en-US" dirty="0"/>
          </a:p>
        </p:txBody>
      </p:sp>
      <p:cxnSp>
        <p:nvCxnSpPr>
          <p:cNvPr id="16" name="Straight Arrow Connector 15"/>
          <p:cNvCxnSpPr/>
          <p:nvPr/>
        </p:nvCxnSpPr>
        <p:spPr>
          <a:xfrm>
            <a:off x="1745055" y="3100066"/>
            <a:ext cx="2286001" cy="304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679961" y="2588755"/>
            <a:ext cx="1977639" cy="4420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764399" y="3625826"/>
            <a:ext cx="2655201"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103" y="48207"/>
            <a:ext cx="684355"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8</a:t>
            </a:r>
            <a:endParaRPr lang="en-US" sz="1200" dirty="0"/>
          </a:p>
        </p:txBody>
      </p:sp>
    </p:spTree>
    <p:extLst>
      <p:ext uri="{BB962C8B-B14F-4D97-AF65-F5344CB8AC3E}">
        <p14:creationId xmlns:p14="http://schemas.microsoft.com/office/powerpoint/2010/main" val="4014042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924800" cy="334962"/>
          </a:xfrm>
        </p:spPr>
        <p:txBody>
          <a:bodyPr>
            <a:noAutofit/>
          </a:bodyPr>
          <a:lstStyle/>
          <a:p>
            <a:r>
              <a:rPr lang="en-US" sz="2400" dirty="0"/>
              <a:t>Democratic reforms in </a:t>
            </a:r>
            <a:r>
              <a:rPr lang="en-US" sz="2400" dirty="0" smtClean="0"/>
              <a:t>Georgia and the </a:t>
            </a:r>
            <a:r>
              <a:rPr lang="en-US" sz="2400" dirty="0"/>
              <a:t>E&amp;E Graduates in 2016</a:t>
            </a:r>
          </a:p>
        </p:txBody>
      </p:sp>
      <p:sp>
        <p:nvSpPr>
          <p:cNvPr id="3" name="Content Placeholder 2"/>
          <p:cNvSpPr>
            <a:spLocks noGrp="1"/>
          </p:cNvSpPr>
          <p:nvPr>
            <p:ph idx="1"/>
          </p:nvPr>
        </p:nvSpPr>
        <p:spPr>
          <a:xfrm>
            <a:off x="381000" y="6553200"/>
            <a:ext cx="8001000" cy="228600"/>
          </a:xfrm>
        </p:spPr>
        <p:txBody>
          <a:bodyPr>
            <a:normAutofit fontScale="32500" lnSpcReduction="20000"/>
          </a:bodyPr>
          <a:lstStyle/>
          <a:p>
            <a:pPr marL="0" indent="0">
              <a:buNone/>
            </a:pPr>
            <a:r>
              <a:rPr lang="en-US" dirty="0"/>
              <a:t>Drawn from Freedom House, </a:t>
            </a:r>
            <a:r>
              <a:rPr lang="en-US" i="1" dirty="0"/>
              <a:t>Nations in Transit </a:t>
            </a:r>
            <a:r>
              <a:rPr lang="en-US" dirty="0"/>
              <a:t>(May 2017).  “7” is most advanced.</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379593487"/>
              </p:ext>
            </p:extLst>
          </p:nvPr>
        </p:nvGraphicFramePr>
        <p:xfrm>
          <a:off x="838200" y="762000"/>
          <a:ext cx="7924800" cy="54102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4080694" y="644806"/>
            <a:ext cx="1401346" cy="246221"/>
          </a:xfrm>
          <a:prstGeom prst="rect">
            <a:avLst/>
          </a:prstGeom>
        </p:spPr>
        <p:txBody>
          <a:bodyPr wrap="none">
            <a:spAutoFit/>
          </a:bodyPr>
          <a:lstStyle/>
          <a:p>
            <a:r>
              <a:rPr lang="en-US" sz="1000" dirty="0"/>
              <a:t>Electoral process (</a:t>
            </a:r>
            <a:r>
              <a:rPr lang="en-US" sz="1000" dirty="0">
                <a:solidFill>
                  <a:srgbClr val="0070C0"/>
                </a:solidFill>
              </a:rPr>
              <a:t>3.50</a:t>
            </a:r>
            <a:r>
              <a:rPr lang="en-US" sz="1000" dirty="0"/>
              <a:t>)</a:t>
            </a:r>
          </a:p>
        </p:txBody>
      </p:sp>
      <p:sp>
        <p:nvSpPr>
          <p:cNvPr id="6" name="Rectangle 5"/>
          <p:cNvSpPr/>
          <p:nvPr/>
        </p:nvSpPr>
        <p:spPr>
          <a:xfrm>
            <a:off x="6834556" y="1731729"/>
            <a:ext cx="1127232" cy="246221"/>
          </a:xfrm>
          <a:prstGeom prst="rect">
            <a:avLst/>
          </a:prstGeom>
        </p:spPr>
        <p:txBody>
          <a:bodyPr wrap="none">
            <a:spAutoFit/>
          </a:bodyPr>
          <a:lstStyle/>
          <a:p>
            <a:r>
              <a:rPr lang="en-US" sz="1000" dirty="0"/>
              <a:t>Civil society (</a:t>
            </a:r>
            <a:r>
              <a:rPr lang="en-US" sz="1000" dirty="0">
                <a:solidFill>
                  <a:srgbClr val="0070C0"/>
                </a:solidFill>
              </a:rPr>
              <a:t>4.25</a:t>
            </a:r>
            <a:r>
              <a:rPr lang="en-US" sz="1000" dirty="0"/>
              <a:t>)</a:t>
            </a:r>
          </a:p>
        </p:txBody>
      </p:sp>
      <p:sp>
        <p:nvSpPr>
          <p:cNvPr id="7" name="Rectangle 6"/>
          <p:cNvSpPr/>
          <p:nvPr/>
        </p:nvSpPr>
        <p:spPr>
          <a:xfrm>
            <a:off x="7286732" y="3945089"/>
            <a:ext cx="1478290" cy="246221"/>
          </a:xfrm>
          <a:prstGeom prst="rect">
            <a:avLst/>
          </a:prstGeom>
        </p:spPr>
        <p:txBody>
          <a:bodyPr wrap="none">
            <a:spAutoFit/>
          </a:bodyPr>
          <a:lstStyle/>
          <a:p>
            <a:r>
              <a:rPr lang="en-US" sz="1000" dirty="0"/>
              <a:t>Independent media (</a:t>
            </a:r>
            <a:r>
              <a:rPr lang="en-US" sz="1000" dirty="0">
                <a:solidFill>
                  <a:srgbClr val="0070C0"/>
                </a:solidFill>
              </a:rPr>
              <a:t>4.0</a:t>
            </a:r>
            <a:r>
              <a:rPr lang="en-US" sz="1000" dirty="0"/>
              <a:t>)</a:t>
            </a:r>
          </a:p>
        </p:txBody>
      </p:sp>
      <p:sp>
        <p:nvSpPr>
          <p:cNvPr id="8" name="Rectangle 7"/>
          <p:cNvSpPr/>
          <p:nvPr/>
        </p:nvSpPr>
        <p:spPr>
          <a:xfrm>
            <a:off x="5389816" y="5773889"/>
            <a:ext cx="1271502" cy="400110"/>
          </a:xfrm>
          <a:prstGeom prst="rect">
            <a:avLst/>
          </a:prstGeom>
        </p:spPr>
        <p:txBody>
          <a:bodyPr wrap="none">
            <a:spAutoFit/>
          </a:bodyPr>
          <a:lstStyle/>
          <a:p>
            <a:r>
              <a:rPr lang="en-US" sz="1000" dirty="0"/>
              <a:t>National democratic </a:t>
            </a:r>
            <a:endParaRPr lang="en-US" sz="1000" dirty="0" smtClean="0"/>
          </a:p>
          <a:p>
            <a:r>
              <a:rPr lang="en-US" sz="1000" dirty="0" smtClean="0"/>
              <a:t>governance </a:t>
            </a:r>
            <a:r>
              <a:rPr lang="en-US" sz="1000" dirty="0"/>
              <a:t>(</a:t>
            </a:r>
            <a:r>
              <a:rPr lang="en-US" sz="1000" dirty="0">
                <a:solidFill>
                  <a:srgbClr val="0070C0"/>
                </a:solidFill>
              </a:rPr>
              <a:t>2.50)</a:t>
            </a:r>
            <a:endParaRPr lang="en-US" sz="1000" dirty="0"/>
          </a:p>
        </p:txBody>
      </p:sp>
      <p:sp>
        <p:nvSpPr>
          <p:cNvPr id="9" name="Rectangle 8"/>
          <p:cNvSpPr/>
          <p:nvPr/>
        </p:nvSpPr>
        <p:spPr>
          <a:xfrm>
            <a:off x="2875500" y="5770821"/>
            <a:ext cx="1128835" cy="400110"/>
          </a:xfrm>
          <a:prstGeom prst="rect">
            <a:avLst/>
          </a:prstGeom>
        </p:spPr>
        <p:txBody>
          <a:bodyPr wrap="none">
            <a:spAutoFit/>
          </a:bodyPr>
          <a:lstStyle/>
          <a:p>
            <a:r>
              <a:rPr lang="en-US" sz="1000" dirty="0"/>
              <a:t>Local democratic </a:t>
            </a:r>
            <a:endParaRPr lang="en-US" sz="1000" dirty="0" smtClean="0"/>
          </a:p>
          <a:p>
            <a:r>
              <a:rPr lang="en-US" sz="1000" dirty="0" smtClean="0"/>
              <a:t>governance </a:t>
            </a:r>
            <a:r>
              <a:rPr lang="en-US" sz="1000" dirty="0"/>
              <a:t>(</a:t>
            </a:r>
            <a:r>
              <a:rPr lang="en-US" sz="1000" dirty="0">
                <a:solidFill>
                  <a:srgbClr val="0070C0"/>
                </a:solidFill>
              </a:rPr>
              <a:t>2.75</a:t>
            </a:r>
            <a:r>
              <a:rPr lang="en-US" sz="1000" dirty="0"/>
              <a:t>)</a:t>
            </a:r>
          </a:p>
        </p:txBody>
      </p:sp>
      <p:sp>
        <p:nvSpPr>
          <p:cNvPr id="10" name="Rectangle 9"/>
          <p:cNvSpPr/>
          <p:nvPr/>
        </p:nvSpPr>
        <p:spPr>
          <a:xfrm>
            <a:off x="1219200" y="3924930"/>
            <a:ext cx="1093569" cy="246221"/>
          </a:xfrm>
          <a:prstGeom prst="rect">
            <a:avLst/>
          </a:prstGeom>
        </p:spPr>
        <p:txBody>
          <a:bodyPr wrap="none">
            <a:spAutoFit/>
          </a:bodyPr>
          <a:lstStyle/>
          <a:p>
            <a:r>
              <a:rPr lang="en-US" sz="1000" dirty="0"/>
              <a:t>Rule of law (</a:t>
            </a:r>
            <a:r>
              <a:rPr lang="en-US" sz="1000" dirty="0">
                <a:solidFill>
                  <a:srgbClr val="0070C0"/>
                </a:solidFill>
              </a:rPr>
              <a:t>3.25</a:t>
            </a:r>
            <a:r>
              <a:rPr lang="en-US" sz="1000" dirty="0"/>
              <a:t>)</a:t>
            </a:r>
          </a:p>
        </p:txBody>
      </p:sp>
      <p:sp>
        <p:nvSpPr>
          <p:cNvPr id="11" name="Rectangle 10"/>
          <p:cNvSpPr/>
          <p:nvPr/>
        </p:nvSpPr>
        <p:spPr>
          <a:xfrm>
            <a:off x="1514778" y="1663363"/>
            <a:ext cx="1324402" cy="246221"/>
          </a:xfrm>
          <a:prstGeom prst="rect">
            <a:avLst/>
          </a:prstGeom>
        </p:spPr>
        <p:txBody>
          <a:bodyPr wrap="none">
            <a:spAutoFit/>
          </a:bodyPr>
          <a:lstStyle/>
          <a:p>
            <a:r>
              <a:rPr lang="en-US" sz="1000" dirty="0"/>
              <a:t>Anti-corruption (</a:t>
            </a:r>
            <a:r>
              <a:rPr lang="en-US" sz="1000" dirty="0">
                <a:solidFill>
                  <a:srgbClr val="0070C0"/>
                </a:solidFill>
              </a:rPr>
              <a:t>3.50</a:t>
            </a:r>
            <a:r>
              <a:rPr lang="en-US" sz="1000" dirty="0"/>
              <a:t>)</a:t>
            </a:r>
          </a:p>
        </p:txBody>
      </p:sp>
      <p:sp>
        <p:nvSpPr>
          <p:cNvPr id="12" name="Rectangle 11"/>
          <p:cNvSpPr/>
          <p:nvPr/>
        </p:nvSpPr>
        <p:spPr>
          <a:xfrm>
            <a:off x="695597" y="3039234"/>
            <a:ext cx="1582741" cy="369332"/>
          </a:xfrm>
          <a:prstGeom prst="rect">
            <a:avLst/>
          </a:prstGeom>
        </p:spPr>
        <p:txBody>
          <a:bodyPr wrap="none">
            <a:spAutoFit/>
          </a:bodyPr>
          <a:lstStyle/>
          <a:p>
            <a:r>
              <a:rPr lang="en-US" dirty="0">
                <a:solidFill>
                  <a:srgbClr val="C00000"/>
                </a:solidFill>
              </a:rPr>
              <a:t>E&amp;E Graduates</a:t>
            </a:r>
          </a:p>
        </p:txBody>
      </p:sp>
      <p:sp>
        <p:nvSpPr>
          <p:cNvPr id="13" name="Rectangle 12"/>
          <p:cNvSpPr/>
          <p:nvPr/>
        </p:nvSpPr>
        <p:spPr>
          <a:xfrm>
            <a:off x="957708" y="2271757"/>
            <a:ext cx="917302" cy="369332"/>
          </a:xfrm>
          <a:prstGeom prst="rect">
            <a:avLst/>
          </a:prstGeom>
        </p:spPr>
        <p:txBody>
          <a:bodyPr wrap="none">
            <a:spAutoFit/>
          </a:bodyPr>
          <a:lstStyle/>
          <a:p>
            <a:r>
              <a:rPr lang="en-US" dirty="0">
                <a:solidFill>
                  <a:srgbClr val="0070C0"/>
                </a:solidFill>
              </a:rPr>
              <a:t>Georgia</a:t>
            </a:r>
            <a:endParaRPr lang="en-US" dirty="0"/>
          </a:p>
        </p:txBody>
      </p:sp>
      <p:cxnSp>
        <p:nvCxnSpPr>
          <p:cNvPr id="14" name="Straight Arrow Connector 13"/>
          <p:cNvCxnSpPr/>
          <p:nvPr/>
        </p:nvCxnSpPr>
        <p:spPr>
          <a:xfrm>
            <a:off x="2176979" y="3293007"/>
            <a:ext cx="896515" cy="3115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1819235" y="2546866"/>
            <a:ext cx="2129325" cy="553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60194" y="56752"/>
            <a:ext cx="684355"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9</a:t>
            </a:r>
            <a:endParaRPr lang="en-US" sz="1200" dirty="0"/>
          </a:p>
        </p:txBody>
      </p:sp>
    </p:spTree>
    <p:extLst>
      <p:ext uri="{BB962C8B-B14F-4D97-AF65-F5344CB8AC3E}">
        <p14:creationId xmlns:p14="http://schemas.microsoft.com/office/powerpoint/2010/main" val="18935638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706191362"/>
              </p:ext>
            </p:extLst>
          </p:nvPr>
        </p:nvGraphicFramePr>
        <p:xfrm>
          <a:off x="71029" y="457200"/>
          <a:ext cx="9001941" cy="59436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9236" y="76200"/>
            <a:ext cx="1212643" cy="307777"/>
          </a:xfrm>
          <a:prstGeom prst="rect">
            <a:avLst/>
          </a:prstGeom>
        </p:spPr>
        <p:txBody>
          <a:bodyPr wrap="square">
            <a:spAutoFit/>
          </a:bodyPr>
          <a:lstStyle/>
          <a:p>
            <a:r>
              <a:rPr lang="en-US" sz="1400" dirty="0">
                <a:solidFill>
                  <a:srgbClr val="000000"/>
                </a:solidFill>
                <a:latin typeface="Calibri" pitchFamily="34" charset="0"/>
              </a:rPr>
              <a:t>Figure </a:t>
            </a:r>
            <a:r>
              <a:rPr lang="en-US" sz="1400" dirty="0" smtClean="0">
                <a:solidFill>
                  <a:srgbClr val="000000"/>
                </a:solidFill>
                <a:latin typeface="Calibri" pitchFamily="34" charset="0"/>
              </a:rPr>
              <a:t>10</a:t>
            </a:r>
            <a:endParaRPr lang="en-US" sz="1400" dirty="0">
              <a:solidFill>
                <a:srgbClr val="000000"/>
              </a:solidFill>
              <a:latin typeface="Calibri" pitchFamily="34" charset="0"/>
            </a:endParaRPr>
          </a:p>
        </p:txBody>
      </p:sp>
      <p:sp>
        <p:nvSpPr>
          <p:cNvPr id="7" name="TextBox 10"/>
          <p:cNvSpPr txBox="1">
            <a:spLocks noChangeArrowheads="1"/>
          </p:cNvSpPr>
          <p:nvPr/>
        </p:nvSpPr>
        <p:spPr bwMode="auto">
          <a:xfrm>
            <a:off x="0" y="6633591"/>
            <a:ext cx="89916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800" dirty="0" smtClean="0">
                <a:latin typeface="Calibri" pitchFamily="34" charset="0"/>
              </a:rPr>
              <a:t>World Bank, </a:t>
            </a:r>
            <a:r>
              <a:rPr lang="en-US" sz="800" i="1" dirty="0" smtClean="0">
                <a:latin typeface="Calibri" pitchFamily="34" charset="0"/>
              </a:rPr>
              <a:t>World Governance Indicators</a:t>
            </a:r>
            <a:r>
              <a:rPr lang="en-US" sz="800" dirty="0" smtClean="0">
                <a:latin typeface="Calibri" pitchFamily="34" charset="0"/>
              </a:rPr>
              <a:t> (2015, online).</a:t>
            </a:r>
            <a:endParaRPr lang="en-US" sz="800" dirty="0">
              <a:latin typeface="Calibri" pitchFamily="34" charset="0"/>
            </a:endParaRPr>
          </a:p>
        </p:txBody>
      </p:sp>
    </p:spTree>
    <p:extLst>
      <p:ext uri="{BB962C8B-B14F-4D97-AF65-F5344CB8AC3E}">
        <p14:creationId xmlns:p14="http://schemas.microsoft.com/office/powerpoint/2010/main" val="4201784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0"/>
          <p:cNvSpPr txBox="1">
            <a:spLocks noChangeArrowheads="1"/>
          </p:cNvSpPr>
          <p:nvPr/>
        </p:nvSpPr>
        <p:spPr bwMode="auto">
          <a:xfrm>
            <a:off x="0" y="6633591"/>
            <a:ext cx="89916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800" dirty="0" smtClean="0">
                <a:latin typeface="Calibri" pitchFamily="34" charset="0"/>
              </a:rPr>
              <a:t>World Bank, </a:t>
            </a:r>
            <a:r>
              <a:rPr lang="en-US" sz="800" i="1" dirty="0" smtClean="0">
                <a:latin typeface="Calibri" pitchFamily="34" charset="0"/>
              </a:rPr>
              <a:t>World Governance Indicators</a:t>
            </a:r>
            <a:r>
              <a:rPr lang="en-US" sz="800" dirty="0" smtClean="0">
                <a:latin typeface="Calibri" pitchFamily="34" charset="0"/>
              </a:rPr>
              <a:t> (2015, online).</a:t>
            </a:r>
            <a:endParaRPr lang="en-US" sz="800" dirty="0">
              <a:latin typeface="Calibri" pitchFamily="34" charset="0"/>
            </a:endParaRPr>
          </a:p>
        </p:txBody>
      </p:sp>
      <p:sp>
        <p:nvSpPr>
          <p:cNvPr id="2" name="Rectangle 1"/>
          <p:cNvSpPr/>
          <p:nvPr/>
        </p:nvSpPr>
        <p:spPr>
          <a:xfrm>
            <a:off x="9236" y="76200"/>
            <a:ext cx="1212643" cy="307777"/>
          </a:xfrm>
          <a:prstGeom prst="rect">
            <a:avLst/>
          </a:prstGeom>
        </p:spPr>
        <p:txBody>
          <a:bodyPr wrap="square">
            <a:spAutoFit/>
          </a:bodyPr>
          <a:lstStyle/>
          <a:p>
            <a:r>
              <a:rPr lang="en-US" sz="1400" dirty="0">
                <a:solidFill>
                  <a:srgbClr val="000000"/>
                </a:solidFill>
                <a:latin typeface="Calibri" pitchFamily="34" charset="0"/>
              </a:rPr>
              <a:t>Figure </a:t>
            </a:r>
            <a:r>
              <a:rPr lang="en-US" sz="1400" dirty="0" smtClean="0">
                <a:solidFill>
                  <a:srgbClr val="000000"/>
                </a:solidFill>
                <a:latin typeface="Calibri" pitchFamily="34" charset="0"/>
              </a:rPr>
              <a:t>11</a:t>
            </a:r>
            <a:endParaRPr lang="en-US" sz="1400" dirty="0">
              <a:solidFill>
                <a:srgbClr val="000000"/>
              </a:solidFill>
              <a:latin typeface="Calibri"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3064063906"/>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6739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3305465343"/>
              </p:ext>
            </p:extLst>
          </p:nvPr>
        </p:nvGraphicFramePr>
        <p:xfrm>
          <a:off x="1737360" y="731520"/>
          <a:ext cx="5669280" cy="539496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10"/>
          <p:cNvSpPr txBox="1">
            <a:spLocks noChangeArrowheads="1"/>
          </p:cNvSpPr>
          <p:nvPr/>
        </p:nvSpPr>
        <p:spPr bwMode="auto">
          <a:xfrm>
            <a:off x="9236" y="6466196"/>
            <a:ext cx="899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800" dirty="0" smtClean="0">
                <a:latin typeface="Calibri" pitchFamily="34" charset="0"/>
              </a:rPr>
              <a:t>World Bank, </a:t>
            </a:r>
            <a:r>
              <a:rPr lang="en-US" sz="800" i="1" dirty="0" smtClean="0">
                <a:latin typeface="Calibri" pitchFamily="34" charset="0"/>
              </a:rPr>
              <a:t>Worldwide Governance Indicators </a:t>
            </a:r>
            <a:r>
              <a:rPr lang="en-US" sz="800" dirty="0" smtClean="0">
                <a:latin typeface="Calibri" pitchFamily="34" charset="0"/>
              </a:rPr>
              <a:t>and </a:t>
            </a:r>
            <a:r>
              <a:rPr lang="en-US" sz="800" i="1" dirty="0" smtClean="0">
                <a:latin typeface="Calibri" pitchFamily="34" charset="0"/>
              </a:rPr>
              <a:t>Doing Business.</a:t>
            </a:r>
            <a:r>
              <a:rPr lang="en-US" sz="800" dirty="0" smtClean="0">
                <a:latin typeface="Calibri" pitchFamily="34" charset="0"/>
              </a:rPr>
              <a:t> Correlation coefficient = 0.83. The lower the rank, the better the business environment and lower the corruption. Ten aspects go into scoring and ranking the business environment: starting a business, dealing with construction permits, getting electricity, registering property, getting credit, protecting minority investors, paying taxes, enforcing contracts, trading across borders, and resolving insolvency.</a:t>
            </a:r>
            <a:endParaRPr lang="en-US" sz="800" dirty="0">
              <a:latin typeface="Calibri" pitchFamily="34" charset="0"/>
            </a:endParaRPr>
          </a:p>
        </p:txBody>
      </p:sp>
      <p:cxnSp>
        <p:nvCxnSpPr>
          <p:cNvPr id="6" name="Straight Connector 5"/>
          <p:cNvCxnSpPr/>
          <p:nvPr/>
        </p:nvCxnSpPr>
        <p:spPr>
          <a:xfrm flipV="1">
            <a:off x="2362200" y="1447800"/>
            <a:ext cx="4876800" cy="408294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76200" y="76200"/>
            <a:ext cx="762901" cy="276999"/>
          </a:xfrm>
          <a:prstGeom prst="rect">
            <a:avLst/>
          </a:prstGeom>
        </p:spPr>
        <p:txBody>
          <a:bodyPr wrap="none">
            <a:spAutoFit/>
          </a:bodyPr>
          <a:lstStyle/>
          <a:p>
            <a:pPr fontAlgn="auto">
              <a:spcBef>
                <a:spcPts val="0"/>
              </a:spcBef>
              <a:spcAft>
                <a:spcPts val="0"/>
              </a:spcAft>
            </a:pPr>
            <a:r>
              <a:rPr lang="en-US" sz="1200" dirty="0" smtClean="0">
                <a:solidFill>
                  <a:srgbClr val="000000"/>
                </a:solidFill>
                <a:latin typeface="Calibri" pitchFamily="34" charset="0"/>
              </a:rPr>
              <a:t>Figure 12</a:t>
            </a:r>
            <a:endParaRPr lang="en-US" sz="1200" dirty="0">
              <a:solidFill>
                <a:srgbClr val="000000"/>
              </a:solidFill>
              <a:latin typeface="Calibri" pitchFamily="34" charset="0"/>
            </a:endParaRPr>
          </a:p>
        </p:txBody>
      </p:sp>
      <p:sp>
        <p:nvSpPr>
          <p:cNvPr id="8" name="TextBox 7"/>
          <p:cNvSpPr txBox="1"/>
          <p:nvPr/>
        </p:nvSpPr>
        <p:spPr>
          <a:xfrm>
            <a:off x="6781800" y="4250980"/>
            <a:ext cx="1634884" cy="707886"/>
          </a:xfrm>
          <a:prstGeom prst="rect">
            <a:avLst/>
          </a:prstGeom>
          <a:noFill/>
          <a:ln w="15875">
            <a:solidFill>
              <a:schemeClr val="tx1"/>
            </a:solidFill>
          </a:ln>
        </p:spPr>
        <p:txBody>
          <a:bodyPr wrap="square" rtlCol="0">
            <a:spAutoFit/>
          </a:bodyPr>
          <a:lstStyle/>
          <a:p>
            <a:r>
              <a:rPr lang="en-US" sz="800" dirty="0" smtClean="0"/>
              <a:t>        </a:t>
            </a:r>
          </a:p>
          <a:p>
            <a:r>
              <a:rPr lang="en-US" sz="800" dirty="0"/>
              <a:t> </a:t>
            </a:r>
            <a:r>
              <a:rPr lang="en-US" sz="800" dirty="0" smtClean="0"/>
              <a:t>           E&amp;E Eurasia &amp; CARs</a:t>
            </a:r>
          </a:p>
          <a:p>
            <a:endParaRPr lang="en-US" sz="800" dirty="0" smtClean="0"/>
          </a:p>
          <a:p>
            <a:r>
              <a:rPr lang="en-US" sz="800" dirty="0" smtClean="0"/>
              <a:t>            Central &amp; Eastern Europe</a:t>
            </a:r>
          </a:p>
          <a:p>
            <a:endParaRPr lang="en-US" sz="800" dirty="0" smtClean="0"/>
          </a:p>
        </p:txBody>
      </p:sp>
      <p:sp>
        <p:nvSpPr>
          <p:cNvPr id="9" name="Diamond 8"/>
          <p:cNvSpPr/>
          <p:nvPr/>
        </p:nvSpPr>
        <p:spPr>
          <a:xfrm>
            <a:off x="6941819" y="4399681"/>
            <a:ext cx="137160" cy="137160"/>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iamond 9"/>
          <p:cNvSpPr/>
          <p:nvPr/>
        </p:nvSpPr>
        <p:spPr>
          <a:xfrm>
            <a:off x="6941819" y="4642438"/>
            <a:ext cx="137160" cy="13716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rot="21368578">
            <a:off x="2146046" y="4607559"/>
            <a:ext cx="662866" cy="392381"/>
          </a:xfrm>
          <a:prstGeom prst="ellipse">
            <a:avLst/>
          </a:prstGeom>
          <a:noFill/>
          <a:ln>
            <a:solidFill>
              <a:schemeClr val="accent2">
                <a:alpha val="4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430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77200" cy="487362"/>
          </a:xfrm>
        </p:spPr>
        <p:txBody>
          <a:bodyPr>
            <a:normAutofit fontScale="90000"/>
          </a:bodyPr>
          <a:lstStyle/>
          <a:p>
            <a:r>
              <a:rPr lang="en-US" dirty="0" smtClean="0"/>
              <a:t>Fig 13 Democracy </a:t>
            </a:r>
            <a:r>
              <a:rPr lang="en-US" dirty="0" err="1" smtClean="0"/>
              <a:t>disaggreg</a:t>
            </a:r>
            <a:r>
              <a:rPr lang="en-US" dirty="0" smtClean="0"/>
              <a:t> in Georgia (like next Chart done for Ukraine)</a:t>
            </a:r>
            <a:endParaRPr lang="en-US" dirty="0"/>
          </a:p>
        </p:txBody>
      </p:sp>
      <p:sp>
        <p:nvSpPr>
          <p:cNvPr id="3" name="Content Placeholder 2"/>
          <p:cNvSpPr>
            <a:spLocks noGrp="1"/>
          </p:cNvSpPr>
          <p:nvPr>
            <p:ph idx="1"/>
          </p:nvPr>
        </p:nvSpPr>
        <p:spPr>
          <a:xfrm>
            <a:off x="152400" y="5791200"/>
            <a:ext cx="8153400" cy="457200"/>
          </a:xfrm>
        </p:spPr>
        <p:txBody>
          <a:bodyPr>
            <a:normAutofit fontScale="92500" lnSpcReduction="20000"/>
          </a:bodyPr>
          <a:lstStyle/>
          <a:p>
            <a:endParaRPr lang="en-US"/>
          </a:p>
        </p:txBody>
      </p:sp>
    </p:spTree>
    <p:extLst>
      <p:ext uri="{BB962C8B-B14F-4D97-AF65-F5344CB8AC3E}">
        <p14:creationId xmlns:p14="http://schemas.microsoft.com/office/powerpoint/2010/main" val="3310098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22" y="6519446"/>
            <a:ext cx="8348649" cy="338554"/>
          </a:xfrm>
          <a:prstGeom prst="rect">
            <a:avLst/>
          </a:prstGeom>
          <a:noFill/>
        </p:spPr>
        <p:txBody>
          <a:bodyPr wrap="square" rtlCol="0">
            <a:spAutoFit/>
          </a:bodyPr>
          <a:lstStyle/>
          <a:p>
            <a:r>
              <a:rPr lang="en-US" sz="800" dirty="0" smtClean="0"/>
              <a:t>Freedom House, </a:t>
            </a:r>
            <a:r>
              <a:rPr lang="en-US" sz="800" i="1" dirty="0" smtClean="0"/>
              <a:t>Nations in Transit</a:t>
            </a:r>
            <a:r>
              <a:rPr lang="en-US" sz="800" dirty="0"/>
              <a:t> </a:t>
            </a:r>
            <a:r>
              <a:rPr lang="en-US" sz="800" smtClean="0"/>
              <a:t>(2017 </a:t>
            </a:r>
            <a:r>
              <a:rPr lang="en-US" sz="800" dirty="0" smtClean="0"/>
              <a:t>and earlier editions). Ukraine advanced in 2016 in three dimensions of democratic reforms  (national and local democratic governance and anti-corruption) and regressed in one dimension (civil society).  </a:t>
            </a:r>
            <a:endParaRPr lang="en-US" sz="800" dirty="0"/>
          </a:p>
        </p:txBody>
      </p:sp>
      <p:sp>
        <p:nvSpPr>
          <p:cNvPr id="6" name="TextBox 5"/>
          <p:cNvSpPr txBox="1">
            <a:spLocks noChangeArrowheads="1"/>
          </p:cNvSpPr>
          <p:nvPr/>
        </p:nvSpPr>
        <p:spPr bwMode="auto">
          <a:xfrm>
            <a:off x="76200" y="150813"/>
            <a:ext cx="1219200" cy="461665"/>
          </a:xfrm>
          <a:prstGeom prst="rect">
            <a:avLst/>
          </a:prstGeom>
          <a:noFill/>
          <a:ln w="9525">
            <a:noFill/>
            <a:miter lim="800000"/>
            <a:headEnd/>
            <a:tailEnd/>
          </a:ln>
        </p:spPr>
        <p:txBody>
          <a:bodyPr>
            <a:spAutoFit/>
          </a:bodyPr>
          <a:lstStyle/>
          <a:p>
            <a:pPr fontAlgn="auto">
              <a:spcBef>
                <a:spcPts val="0"/>
              </a:spcBef>
              <a:spcAft>
                <a:spcPts val="0"/>
              </a:spcAft>
            </a:pPr>
            <a:r>
              <a:rPr lang="en-US" sz="1200" dirty="0" smtClean="0">
                <a:solidFill>
                  <a:srgbClr val="000000"/>
                </a:solidFill>
                <a:latin typeface="Calibri" pitchFamily="34" charset="0"/>
              </a:rPr>
              <a:t>Figure </a:t>
            </a:r>
          </a:p>
          <a:p>
            <a:pPr fontAlgn="auto">
              <a:spcBef>
                <a:spcPts val="0"/>
              </a:spcBef>
              <a:spcAft>
                <a:spcPts val="0"/>
              </a:spcAft>
            </a:pPr>
            <a:endParaRPr lang="en-US" sz="1200" dirty="0">
              <a:solidFill>
                <a:srgbClr val="000000"/>
              </a:solidFill>
              <a:latin typeface="Calibri" pitchFamily="34" charset="0"/>
            </a:endParaRPr>
          </a:p>
        </p:txBody>
      </p:sp>
      <p:sp>
        <p:nvSpPr>
          <p:cNvPr id="8" name="Line 4"/>
          <p:cNvSpPr>
            <a:spLocks noChangeShapeType="1"/>
          </p:cNvSpPr>
          <p:nvPr/>
        </p:nvSpPr>
        <p:spPr bwMode="auto">
          <a:xfrm flipV="1">
            <a:off x="3581400" y="1946567"/>
            <a:ext cx="0" cy="4134208"/>
          </a:xfrm>
          <a:prstGeom prst="line">
            <a:avLst/>
          </a:prstGeom>
          <a:noFill/>
          <a:ln w="19050">
            <a:solidFill>
              <a:schemeClr val="bg1">
                <a:lumMod val="50000"/>
              </a:schemeClr>
            </a:solidFill>
            <a:prstDash val="sysDot"/>
            <a:round/>
            <a:headEnd/>
            <a:tailEnd/>
          </a:ln>
          <a:extLst>
            <a:ext uri="{909E8E84-426E-40DD-AFC4-6F175D3DCCD1}">
              <a14:hiddenFill xmlns:a14="http://schemas.microsoft.com/office/drawing/2010/main">
                <a:no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9" name="TextBox 2"/>
          <p:cNvSpPr txBox="1"/>
          <p:nvPr/>
        </p:nvSpPr>
        <p:spPr>
          <a:xfrm>
            <a:off x="3095779" y="1594142"/>
            <a:ext cx="990291" cy="352425"/>
          </a:xfrm>
          <a:prstGeom prst="rect">
            <a:avLst/>
          </a:prstGeom>
          <a:solidFill>
            <a:schemeClr val="bg1"/>
          </a:solidFill>
          <a:ln w="19050">
            <a:solidFill>
              <a:schemeClr val="bg1">
                <a:lumMod val="50000"/>
              </a:schemeClr>
            </a:solidFill>
            <a:prstDash val="solid"/>
          </a:ln>
          <a:effectLst>
            <a:outerShdw blurRad="50800" dist="38100" dir="5400000" algn="t" rotWithShape="0">
              <a:prstClr val="black">
                <a:alpha val="40000"/>
              </a:prstClr>
            </a:outerShdw>
          </a:effectLst>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800" dirty="0"/>
              <a:t>Orange Revolution</a:t>
            </a:r>
          </a:p>
          <a:p>
            <a:pPr algn="ctr"/>
            <a:r>
              <a:rPr lang="en-US" sz="800" i="1" dirty="0"/>
              <a:t>(</a:t>
            </a:r>
            <a:r>
              <a:rPr lang="en-US" sz="800" i="1" dirty="0" smtClean="0"/>
              <a:t>Nov. </a:t>
            </a:r>
            <a:r>
              <a:rPr lang="en-US" sz="800" i="1" baseline="0" dirty="0" smtClean="0"/>
              <a:t>2004</a:t>
            </a:r>
            <a:r>
              <a:rPr lang="en-US" sz="800" i="1" baseline="0" dirty="0"/>
              <a:t>)</a:t>
            </a:r>
            <a:endParaRPr lang="en-US" sz="800" i="1" dirty="0"/>
          </a:p>
        </p:txBody>
      </p:sp>
      <p:sp>
        <p:nvSpPr>
          <p:cNvPr id="10" name="Line 4"/>
          <p:cNvSpPr>
            <a:spLocks noChangeShapeType="1"/>
          </p:cNvSpPr>
          <p:nvPr/>
        </p:nvSpPr>
        <p:spPr bwMode="auto">
          <a:xfrm flipV="1">
            <a:off x="5246234" y="1964324"/>
            <a:ext cx="0" cy="4125330"/>
          </a:xfrm>
          <a:prstGeom prst="line">
            <a:avLst/>
          </a:prstGeom>
          <a:noFill/>
          <a:ln w="19050">
            <a:solidFill>
              <a:schemeClr val="bg1">
                <a:lumMod val="50000"/>
              </a:schemeClr>
            </a:solidFill>
            <a:prstDash val="sysDot"/>
            <a:round/>
            <a:headEnd/>
            <a:tailEnd/>
          </a:ln>
          <a:extLst>
            <a:ext uri="{909E8E84-426E-40DD-AFC4-6F175D3DCCD1}">
              <a14:hiddenFill xmlns:a14="http://schemas.microsoft.com/office/drawing/2010/main">
                <a:no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1" name="Line 4"/>
          <p:cNvSpPr>
            <a:spLocks noChangeShapeType="1"/>
          </p:cNvSpPr>
          <p:nvPr/>
        </p:nvSpPr>
        <p:spPr bwMode="auto">
          <a:xfrm flipV="1">
            <a:off x="5867400" y="1946565"/>
            <a:ext cx="0" cy="4134209"/>
          </a:xfrm>
          <a:prstGeom prst="line">
            <a:avLst/>
          </a:prstGeom>
          <a:noFill/>
          <a:ln w="19050">
            <a:solidFill>
              <a:schemeClr val="bg1">
                <a:lumMod val="50000"/>
              </a:schemeClr>
            </a:solidFill>
            <a:prstDash val="sysDot"/>
            <a:round/>
            <a:headEnd/>
            <a:tailEnd/>
          </a:ln>
          <a:extLst>
            <a:ext uri="{909E8E84-426E-40DD-AFC4-6F175D3DCCD1}">
              <a14:hiddenFill xmlns:a14="http://schemas.microsoft.com/office/drawing/2010/main">
                <a:no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2" name="TextBox 1"/>
          <p:cNvSpPr txBox="1"/>
          <p:nvPr/>
        </p:nvSpPr>
        <p:spPr>
          <a:xfrm>
            <a:off x="4396469" y="1603021"/>
            <a:ext cx="1089931" cy="352425"/>
          </a:xfrm>
          <a:prstGeom prst="rect">
            <a:avLst/>
          </a:prstGeom>
          <a:solidFill>
            <a:schemeClr val="bg1"/>
          </a:solidFill>
          <a:ln w="19050">
            <a:solidFill>
              <a:schemeClr val="bg1">
                <a:lumMod val="50000"/>
              </a:schemeClr>
            </a:solidFill>
            <a:prstDash val="solid"/>
          </a:ln>
          <a:effectLst>
            <a:outerShdw blurRad="50800" dist="38100" dir="5400000" algn="t" rotWithShape="0">
              <a:prstClr val="black">
                <a:alpha val="40000"/>
              </a:prstClr>
            </a:outerShdw>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800" dirty="0"/>
              <a:t>Global Financial Crisis</a:t>
            </a:r>
          </a:p>
          <a:p>
            <a:pPr algn="ctr"/>
            <a:r>
              <a:rPr lang="en-US" sz="800" i="1" dirty="0"/>
              <a:t>(</a:t>
            </a:r>
            <a:r>
              <a:rPr lang="en-US" sz="800" i="1" dirty="0" smtClean="0"/>
              <a:t>Oct. </a:t>
            </a:r>
            <a:r>
              <a:rPr lang="en-US" sz="800" i="1" baseline="0" dirty="0"/>
              <a:t>2008)</a:t>
            </a:r>
            <a:endParaRPr lang="en-US" sz="800" i="1" dirty="0"/>
          </a:p>
        </p:txBody>
      </p:sp>
      <p:sp>
        <p:nvSpPr>
          <p:cNvPr id="13" name="TextBox 1"/>
          <p:cNvSpPr txBox="1"/>
          <p:nvPr/>
        </p:nvSpPr>
        <p:spPr>
          <a:xfrm>
            <a:off x="5638800" y="1594141"/>
            <a:ext cx="1234440" cy="352425"/>
          </a:xfrm>
          <a:prstGeom prst="rect">
            <a:avLst/>
          </a:prstGeom>
          <a:solidFill>
            <a:schemeClr val="bg1"/>
          </a:solidFill>
          <a:ln w="19050">
            <a:solidFill>
              <a:schemeClr val="bg1">
                <a:lumMod val="50000"/>
              </a:schemeClr>
            </a:solidFill>
            <a:prstDash val="solid"/>
          </a:ln>
          <a:effectLst>
            <a:outerShdw blurRad="50800" dist="38100" dir="5400000" algn="t" rotWithShape="0">
              <a:prstClr val="black">
                <a:alpha val="40000"/>
              </a:prstClr>
            </a:outerShdw>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800" dirty="0" smtClean="0"/>
              <a:t>Yanukovych Enters </a:t>
            </a:r>
            <a:r>
              <a:rPr lang="en-US" sz="800" dirty="0"/>
              <a:t>Office</a:t>
            </a:r>
          </a:p>
          <a:p>
            <a:pPr algn="ctr"/>
            <a:r>
              <a:rPr lang="en-US" sz="800" i="1" dirty="0"/>
              <a:t>(</a:t>
            </a:r>
            <a:r>
              <a:rPr lang="en-US" sz="800" i="1" dirty="0" smtClean="0"/>
              <a:t>Feb.</a:t>
            </a:r>
            <a:r>
              <a:rPr lang="en-US" sz="800" i="1" baseline="0" dirty="0" smtClean="0"/>
              <a:t> </a:t>
            </a:r>
            <a:r>
              <a:rPr lang="en-US" sz="800" i="1" baseline="0" dirty="0"/>
              <a:t>2010)</a:t>
            </a:r>
            <a:endParaRPr lang="en-US" sz="800" i="1" dirty="0"/>
          </a:p>
        </p:txBody>
      </p:sp>
      <p:sp>
        <p:nvSpPr>
          <p:cNvPr id="16" name="Line 4"/>
          <p:cNvSpPr>
            <a:spLocks noChangeShapeType="1"/>
          </p:cNvSpPr>
          <p:nvPr/>
        </p:nvSpPr>
        <p:spPr bwMode="auto">
          <a:xfrm flipH="1" flipV="1">
            <a:off x="7924800" y="1393203"/>
            <a:ext cx="1" cy="4696451"/>
          </a:xfrm>
          <a:prstGeom prst="line">
            <a:avLst/>
          </a:prstGeom>
          <a:noFill/>
          <a:ln w="19050">
            <a:solidFill>
              <a:schemeClr val="bg1">
                <a:lumMod val="50000"/>
              </a:schemeClr>
            </a:solidFill>
            <a:prstDash val="sysDot"/>
            <a:round/>
            <a:headEnd/>
            <a:tailEnd/>
          </a:ln>
          <a:extLst>
            <a:ext uri="{909E8E84-426E-40DD-AFC4-6F175D3DCCD1}">
              <a14:hiddenFill xmlns:a14="http://schemas.microsoft.com/office/drawing/2010/main">
                <a:no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7" name="TextBox 2"/>
          <p:cNvSpPr txBox="1"/>
          <p:nvPr/>
        </p:nvSpPr>
        <p:spPr>
          <a:xfrm>
            <a:off x="7410527" y="1040779"/>
            <a:ext cx="1028547" cy="352425"/>
          </a:xfrm>
          <a:prstGeom prst="rect">
            <a:avLst/>
          </a:prstGeom>
          <a:solidFill>
            <a:schemeClr val="bg1"/>
          </a:solidFill>
          <a:ln w="19050">
            <a:solidFill>
              <a:schemeClr val="bg1">
                <a:lumMod val="50000"/>
              </a:schemeClr>
            </a:solidFill>
            <a:prstDash val="solid"/>
          </a:ln>
          <a:effectLst>
            <a:outerShdw blurRad="50800" dist="38100" dir="5400000" algn="t" rotWithShape="0">
              <a:prstClr val="black">
                <a:alpha val="40000"/>
              </a:prstClr>
            </a:outerShdw>
          </a:effectLst>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800" dirty="0" smtClean="0"/>
              <a:t>Euromaidan Revolution</a:t>
            </a:r>
            <a:endParaRPr lang="en-US" sz="800" dirty="0"/>
          </a:p>
          <a:p>
            <a:pPr algn="ctr"/>
            <a:r>
              <a:rPr lang="en-US" sz="800" i="1" dirty="0" smtClean="0"/>
              <a:t>(Feb.</a:t>
            </a:r>
            <a:r>
              <a:rPr lang="en-US" sz="800" i="1" baseline="0" dirty="0" smtClean="0"/>
              <a:t> 2014</a:t>
            </a:r>
            <a:r>
              <a:rPr lang="en-US" sz="800" i="1" baseline="0" dirty="0"/>
              <a:t>)</a:t>
            </a:r>
            <a:endParaRPr lang="en-US" sz="800" i="1" dirty="0"/>
          </a:p>
        </p:txBody>
      </p:sp>
      <p:graphicFrame>
        <p:nvGraphicFramePr>
          <p:cNvPr id="15" name="Chart 14"/>
          <p:cNvGraphicFramePr>
            <a:graphicFrameLocks/>
          </p:cNvGraphicFramePr>
          <p:nvPr>
            <p:extLst>
              <p:ext uri="{D42A27DB-BD31-4B8C-83A1-F6EECF244321}">
                <p14:modId xmlns:p14="http://schemas.microsoft.com/office/powerpoint/2010/main" val="3549598235"/>
              </p:ext>
            </p:extLst>
          </p:nvPr>
        </p:nvGraphicFramePr>
        <p:xfrm>
          <a:off x="57822" y="361389"/>
          <a:ext cx="9028356" cy="61352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439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graphicEl>
                                              <a:chart seriesIdx="0" categoryIdx="-4" bldStep="series"/>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graphicEl>
                                              <a:chart seriesIdx="1" categoryIdx="-4" bldStep="series"/>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graphicEl>
                                              <a:chart seriesIdx="2" categoryIdx="-4" bldStep="series"/>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graphicEl>
                                              <a:chart seriesIdx="3" categoryIdx="-4" bldStep="series"/>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graphicEl>
                                              <a:chart seriesIdx="4" categoryIdx="-4" bldStep="series"/>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graphicEl>
                                              <a:chart seriesIdx="5" categoryIdx="-4" bldStep="series"/>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6" grpId="0" animBg="1"/>
      <p:bldP spid="17" grpId="0" animBg="1"/>
      <p:bldGraphic spid="15" grpId="0">
        <p:bldSub>
          <a:bldChart bld="series"/>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8763"/>
            <a:ext cx="8534400" cy="487362"/>
          </a:xfrm>
        </p:spPr>
        <p:txBody>
          <a:bodyPr>
            <a:noAutofit/>
          </a:bodyPr>
          <a:lstStyle/>
          <a:p>
            <a:r>
              <a:rPr lang="en-US" sz="2400" dirty="0" smtClean="0"/>
              <a:t>Structural economic reforms in Georgia vs. E&amp;E Graduates in 2017</a:t>
            </a:r>
            <a:br>
              <a:rPr lang="en-US" sz="2400" dirty="0" smtClean="0"/>
            </a:br>
            <a:endParaRPr lang="en-US" sz="2400" dirty="0"/>
          </a:p>
        </p:txBody>
      </p:sp>
      <p:sp>
        <p:nvSpPr>
          <p:cNvPr id="3" name="Content Placeholder 2"/>
          <p:cNvSpPr>
            <a:spLocks noGrp="1"/>
          </p:cNvSpPr>
          <p:nvPr>
            <p:ph idx="1"/>
          </p:nvPr>
        </p:nvSpPr>
        <p:spPr>
          <a:xfrm>
            <a:off x="30126" y="6324600"/>
            <a:ext cx="8153400" cy="304800"/>
          </a:xfrm>
        </p:spPr>
        <p:txBody>
          <a:bodyPr>
            <a:noAutofit/>
          </a:bodyPr>
          <a:lstStyle/>
          <a:p>
            <a:pPr marL="0" indent="0">
              <a:buNone/>
            </a:pPr>
            <a:r>
              <a:rPr lang="en-US" sz="1200" dirty="0" smtClean="0"/>
              <a:t>EBRD, </a:t>
            </a:r>
            <a:r>
              <a:rPr lang="en-US" sz="1200" i="1" dirty="0" smtClean="0"/>
              <a:t>Transition Report </a:t>
            </a:r>
            <a:r>
              <a:rPr lang="en-US" sz="1200" dirty="0" smtClean="0"/>
              <a:t>(November 2017). E&amp;E graduates (n=10) include Bulgaria, Croatia, Estonia, Hungary, Latvia, Lithuania, Poland, Romania, Slovakia, and Slovenia (and exclude the Czech Republic). </a:t>
            </a:r>
          </a:p>
          <a:p>
            <a:endParaRPr lang="en-US" sz="1200" dirty="0"/>
          </a:p>
        </p:txBody>
      </p:sp>
      <p:graphicFrame>
        <p:nvGraphicFramePr>
          <p:cNvPr id="4" name="Chart 3"/>
          <p:cNvGraphicFramePr>
            <a:graphicFrameLocks/>
          </p:cNvGraphicFramePr>
          <p:nvPr>
            <p:extLst>
              <p:ext uri="{D42A27DB-BD31-4B8C-83A1-F6EECF244321}">
                <p14:modId xmlns:p14="http://schemas.microsoft.com/office/powerpoint/2010/main" val="2742206117"/>
              </p:ext>
            </p:extLst>
          </p:nvPr>
        </p:nvGraphicFramePr>
        <p:xfrm>
          <a:off x="548674" y="990600"/>
          <a:ext cx="8214326" cy="51054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21867" y="1404"/>
            <a:ext cx="762901" cy="276999"/>
          </a:xfrm>
          <a:prstGeom prst="rect">
            <a:avLst/>
          </a:prstGeom>
        </p:spPr>
        <p:txBody>
          <a:bodyPr wrap="none">
            <a:spAutoFit/>
          </a:bodyPr>
          <a:lstStyle/>
          <a:p>
            <a:r>
              <a:rPr lang="en-US" sz="1200" dirty="0" smtClean="0"/>
              <a:t>Figure 14</a:t>
            </a:r>
            <a:endParaRPr lang="en-US" sz="1200" dirty="0"/>
          </a:p>
        </p:txBody>
      </p:sp>
      <p:sp>
        <p:nvSpPr>
          <p:cNvPr id="6" name="Rectangle 5"/>
          <p:cNvSpPr/>
          <p:nvPr/>
        </p:nvSpPr>
        <p:spPr>
          <a:xfrm>
            <a:off x="4191000" y="885110"/>
            <a:ext cx="1090363" cy="246221"/>
          </a:xfrm>
          <a:prstGeom prst="rect">
            <a:avLst/>
          </a:prstGeom>
        </p:spPr>
        <p:txBody>
          <a:bodyPr wrap="none">
            <a:spAutoFit/>
          </a:bodyPr>
          <a:lstStyle/>
          <a:p>
            <a:r>
              <a:rPr lang="en-US" sz="1000" dirty="0"/>
              <a:t>Competitive </a:t>
            </a:r>
            <a:r>
              <a:rPr lang="en-US" sz="1000" dirty="0">
                <a:solidFill>
                  <a:srgbClr val="00B0F0"/>
                </a:solidFill>
              </a:rPr>
              <a:t>(2.3)</a:t>
            </a:r>
          </a:p>
        </p:txBody>
      </p:sp>
      <p:sp>
        <p:nvSpPr>
          <p:cNvPr id="7" name="Rectangle 6"/>
          <p:cNvSpPr/>
          <p:nvPr/>
        </p:nvSpPr>
        <p:spPr>
          <a:xfrm>
            <a:off x="6842333" y="2210512"/>
            <a:ext cx="1221809" cy="246221"/>
          </a:xfrm>
          <a:prstGeom prst="rect">
            <a:avLst/>
          </a:prstGeom>
        </p:spPr>
        <p:txBody>
          <a:bodyPr wrap="none">
            <a:spAutoFit/>
          </a:bodyPr>
          <a:lstStyle/>
          <a:p>
            <a:r>
              <a:rPr lang="en-US" sz="1000" dirty="0" smtClean="0"/>
              <a:t>Well-governed </a:t>
            </a:r>
            <a:r>
              <a:rPr lang="en-US" sz="1000" dirty="0">
                <a:solidFill>
                  <a:srgbClr val="00B0F0"/>
                </a:solidFill>
              </a:rPr>
              <a:t>(3.0)</a:t>
            </a:r>
          </a:p>
        </p:txBody>
      </p:sp>
      <p:sp>
        <p:nvSpPr>
          <p:cNvPr id="8" name="Rectangle 7"/>
          <p:cNvSpPr/>
          <p:nvPr/>
        </p:nvSpPr>
        <p:spPr>
          <a:xfrm>
            <a:off x="6786180" y="4774031"/>
            <a:ext cx="774571" cy="246221"/>
          </a:xfrm>
          <a:prstGeom prst="rect">
            <a:avLst/>
          </a:prstGeom>
        </p:spPr>
        <p:txBody>
          <a:bodyPr wrap="none">
            <a:spAutoFit/>
          </a:bodyPr>
          <a:lstStyle/>
          <a:p>
            <a:r>
              <a:rPr lang="en-US" sz="1000" dirty="0"/>
              <a:t>Green </a:t>
            </a:r>
            <a:r>
              <a:rPr lang="en-US" sz="1000" dirty="0">
                <a:solidFill>
                  <a:srgbClr val="00B0F0"/>
                </a:solidFill>
              </a:rPr>
              <a:t>(2.3)</a:t>
            </a:r>
          </a:p>
        </p:txBody>
      </p:sp>
      <p:sp>
        <p:nvSpPr>
          <p:cNvPr id="9" name="Rectangle 8"/>
          <p:cNvSpPr/>
          <p:nvPr/>
        </p:nvSpPr>
        <p:spPr>
          <a:xfrm>
            <a:off x="4283973" y="6066710"/>
            <a:ext cx="904415" cy="246221"/>
          </a:xfrm>
          <a:prstGeom prst="rect">
            <a:avLst/>
          </a:prstGeom>
        </p:spPr>
        <p:txBody>
          <a:bodyPr wrap="none">
            <a:spAutoFit/>
          </a:bodyPr>
          <a:lstStyle/>
          <a:p>
            <a:r>
              <a:rPr lang="en-US" sz="1000" dirty="0"/>
              <a:t>Inclusive </a:t>
            </a:r>
            <a:r>
              <a:rPr lang="en-US" sz="1000" dirty="0">
                <a:solidFill>
                  <a:srgbClr val="00B0F0"/>
                </a:solidFill>
              </a:rPr>
              <a:t>(2.6)</a:t>
            </a:r>
          </a:p>
        </p:txBody>
      </p:sp>
      <p:sp>
        <p:nvSpPr>
          <p:cNvPr id="10" name="Rectangle 9"/>
          <p:cNvSpPr/>
          <p:nvPr/>
        </p:nvSpPr>
        <p:spPr>
          <a:xfrm>
            <a:off x="1626550" y="4644109"/>
            <a:ext cx="898003" cy="246221"/>
          </a:xfrm>
          <a:prstGeom prst="rect">
            <a:avLst/>
          </a:prstGeom>
        </p:spPr>
        <p:txBody>
          <a:bodyPr wrap="none">
            <a:spAutoFit/>
          </a:bodyPr>
          <a:lstStyle/>
          <a:p>
            <a:r>
              <a:rPr lang="en-US" sz="1000" dirty="0"/>
              <a:t>Resilient </a:t>
            </a:r>
            <a:r>
              <a:rPr lang="en-US" sz="1000" dirty="0">
                <a:solidFill>
                  <a:srgbClr val="00B0F0"/>
                </a:solidFill>
              </a:rPr>
              <a:t>(2.9)</a:t>
            </a:r>
          </a:p>
        </p:txBody>
      </p:sp>
      <p:sp>
        <p:nvSpPr>
          <p:cNvPr id="11" name="Rectangle 10"/>
          <p:cNvSpPr/>
          <p:nvPr/>
        </p:nvSpPr>
        <p:spPr>
          <a:xfrm>
            <a:off x="1570623" y="2171398"/>
            <a:ext cx="1002197" cy="246221"/>
          </a:xfrm>
          <a:prstGeom prst="rect">
            <a:avLst/>
          </a:prstGeom>
        </p:spPr>
        <p:txBody>
          <a:bodyPr wrap="none">
            <a:spAutoFit/>
          </a:bodyPr>
          <a:lstStyle/>
          <a:p>
            <a:r>
              <a:rPr lang="en-US" sz="1000" dirty="0"/>
              <a:t>Integrated </a:t>
            </a:r>
            <a:r>
              <a:rPr lang="en-US" sz="1000" dirty="0">
                <a:solidFill>
                  <a:srgbClr val="00B0F0"/>
                </a:solidFill>
              </a:rPr>
              <a:t>(3.3)</a:t>
            </a:r>
            <a:endParaRPr lang="en-US" sz="1000" dirty="0"/>
          </a:p>
        </p:txBody>
      </p:sp>
      <p:sp>
        <p:nvSpPr>
          <p:cNvPr id="12" name="Rectangle 11"/>
          <p:cNvSpPr/>
          <p:nvPr/>
        </p:nvSpPr>
        <p:spPr>
          <a:xfrm>
            <a:off x="1095605" y="3188293"/>
            <a:ext cx="917302" cy="369332"/>
          </a:xfrm>
          <a:prstGeom prst="rect">
            <a:avLst/>
          </a:prstGeom>
        </p:spPr>
        <p:txBody>
          <a:bodyPr wrap="none">
            <a:spAutoFit/>
          </a:bodyPr>
          <a:lstStyle/>
          <a:p>
            <a:r>
              <a:rPr lang="en-US" dirty="0">
                <a:solidFill>
                  <a:srgbClr val="0070C0"/>
                </a:solidFill>
              </a:rPr>
              <a:t>Georgia</a:t>
            </a:r>
          </a:p>
        </p:txBody>
      </p:sp>
      <p:sp>
        <p:nvSpPr>
          <p:cNvPr id="13" name="Rectangle 12"/>
          <p:cNvSpPr/>
          <p:nvPr/>
        </p:nvSpPr>
        <p:spPr>
          <a:xfrm>
            <a:off x="512235" y="3716708"/>
            <a:ext cx="1582741" cy="369332"/>
          </a:xfrm>
          <a:prstGeom prst="rect">
            <a:avLst/>
          </a:prstGeom>
        </p:spPr>
        <p:txBody>
          <a:bodyPr wrap="none">
            <a:spAutoFit/>
          </a:bodyPr>
          <a:lstStyle/>
          <a:p>
            <a:r>
              <a:rPr lang="en-US" dirty="0">
                <a:solidFill>
                  <a:srgbClr val="FF0000"/>
                </a:solidFill>
              </a:rPr>
              <a:t>E&amp;E Graduates</a:t>
            </a:r>
          </a:p>
        </p:txBody>
      </p:sp>
      <p:cxnSp>
        <p:nvCxnSpPr>
          <p:cNvPr id="14" name="Straight Arrow Connector 13"/>
          <p:cNvCxnSpPr/>
          <p:nvPr/>
        </p:nvCxnSpPr>
        <p:spPr>
          <a:xfrm>
            <a:off x="2012907" y="3935374"/>
            <a:ext cx="12482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071721" y="3372959"/>
            <a:ext cx="1502471" cy="434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944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6627168"/>
            <a:ext cx="8991600" cy="230832"/>
          </a:xfrm>
          <a:prstGeom prst="rect">
            <a:avLst/>
          </a:prstGeom>
          <a:noFill/>
        </p:spPr>
        <p:txBody>
          <a:bodyPr wrap="square" rtlCol="0">
            <a:spAutoFit/>
          </a:bodyPr>
          <a:lstStyle/>
          <a:p>
            <a:pPr fontAlgn="auto">
              <a:spcBef>
                <a:spcPts val="0"/>
              </a:spcBef>
              <a:spcAft>
                <a:spcPts val="0"/>
              </a:spcAft>
            </a:pPr>
            <a:r>
              <a:rPr lang="en-US" sz="900" dirty="0" smtClean="0">
                <a:solidFill>
                  <a:prstClr val="black"/>
                </a:solidFill>
              </a:rPr>
              <a:t>World </a:t>
            </a:r>
            <a:r>
              <a:rPr lang="en-US" sz="900" dirty="0" smtClean="0">
                <a:solidFill>
                  <a:prstClr val="black"/>
                </a:solidFill>
                <a:latin typeface="Calibri"/>
              </a:rPr>
              <a:t>Bank, </a:t>
            </a:r>
            <a:r>
              <a:rPr lang="en-US" sz="900" i="1" dirty="0" smtClean="0">
                <a:solidFill>
                  <a:prstClr val="black"/>
                </a:solidFill>
                <a:latin typeface="Calibri"/>
              </a:rPr>
              <a:t>World Governance Indicators </a:t>
            </a:r>
            <a:r>
              <a:rPr lang="en-US" sz="900" dirty="0" smtClean="0">
                <a:solidFill>
                  <a:prstClr val="black"/>
                </a:solidFill>
                <a:latin typeface="Calibri"/>
              </a:rPr>
              <a:t>(2016, online). </a:t>
            </a:r>
          </a:p>
        </p:txBody>
      </p:sp>
      <p:sp>
        <p:nvSpPr>
          <p:cNvPr id="7" name="TextBox 5"/>
          <p:cNvSpPr txBox="1">
            <a:spLocks noChangeArrowheads="1"/>
          </p:cNvSpPr>
          <p:nvPr/>
        </p:nvSpPr>
        <p:spPr bwMode="auto">
          <a:xfrm>
            <a:off x="76200" y="150813"/>
            <a:ext cx="1219200" cy="307975"/>
          </a:xfrm>
          <a:prstGeom prst="rect">
            <a:avLst/>
          </a:prstGeom>
          <a:noFill/>
          <a:ln w="9525">
            <a:noFill/>
            <a:miter lim="800000"/>
            <a:headEnd/>
            <a:tailEnd/>
          </a:ln>
        </p:spPr>
        <p:txBody>
          <a:bodyPr>
            <a:spAutoFit/>
          </a:bodyPr>
          <a:lstStyle/>
          <a:p>
            <a:pPr fontAlgn="auto">
              <a:spcBef>
                <a:spcPts val="0"/>
              </a:spcBef>
              <a:spcAft>
                <a:spcPts val="0"/>
              </a:spcAft>
            </a:pPr>
            <a:r>
              <a:rPr lang="en-US" sz="1400" dirty="0" smtClean="0">
                <a:solidFill>
                  <a:srgbClr val="000000"/>
                </a:solidFill>
                <a:latin typeface="Calibri" pitchFamily="34" charset="0"/>
              </a:rPr>
              <a:t>Figure 15</a:t>
            </a:r>
            <a:endParaRPr lang="en-US" sz="1400" dirty="0">
              <a:solidFill>
                <a:srgbClr val="000000"/>
              </a:solidFill>
              <a:latin typeface="Calibri"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297751357"/>
              </p:ext>
            </p:extLst>
          </p:nvPr>
        </p:nvGraphicFramePr>
        <p:xfrm>
          <a:off x="89708" y="457200"/>
          <a:ext cx="8964583"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3028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2400" dirty="0" smtClean="0"/>
              <a:t>Structural economic reforms in Georgia vs. Advanced Comparator Countries in 2017</a:t>
            </a:r>
            <a:br>
              <a:rPr lang="en-US" sz="2400" dirty="0" smtClean="0"/>
            </a:br>
            <a:endParaRPr lang="en-US" sz="2400" dirty="0"/>
          </a:p>
        </p:txBody>
      </p:sp>
      <p:sp>
        <p:nvSpPr>
          <p:cNvPr id="3" name="Content Placeholder 2"/>
          <p:cNvSpPr>
            <a:spLocks noGrp="1"/>
          </p:cNvSpPr>
          <p:nvPr>
            <p:ph idx="1"/>
          </p:nvPr>
        </p:nvSpPr>
        <p:spPr>
          <a:xfrm>
            <a:off x="152400" y="6553200"/>
            <a:ext cx="8153400" cy="228600"/>
          </a:xfrm>
        </p:spPr>
        <p:txBody>
          <a:bodyPr>
            <a:normAutofit fontScale="25000" lnSpcReduction="20000"/>
          </a:bodyPr>
          <a:lstStyle/>
          <a:p>
            <a:pPr marL="0" indent="0">
              <a:buNone/>
            </a:pPr>
            <a:r>
              <a:rPr lang="en-US" sz="4800" dirty="0" smtClean="0"/>
              <a:t>EBRD, </a:t>
            </a:r>
            <a:r>
              <a:rPr lang="en-US" sz="4800" i="1" dirty="0" smtClean="0"/>
              <a:t>Transition Report </a:t>
            </a:r>
            <a:r>
              <a:rPr lang="en-US" sz="4800" dirty="0" smtClean="0"/>
              <a:t>(November 2017). The advanced comparator countries include Germany, Sweden, and the U.S.</a:t>
            </a:r>
          </a:p>
          <a:p>
            <a:endParaRPr lang="en-US" dirty="0" smtClean="0"/>
          </a:p>
          <a:p>
            <a:pPr marL="0" indent="0">
              <a:buNone/>
            </a:pP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371512478"/>
              </p:ext>
            </p:extLst>
          </p:nvPr>
        </p:nvGraphicFramePr>
        <p:xfrm>
          <a:off x="533400" y="969546"/>
          <a:ext cx="8077200"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84458" y="12036"/>
            <a:ext cx="762901" cy="276999"/>
          </a:xfrm>
          <a:prstGeom prst="rect">
            <a:avLst/>
          </a:prstGeom>
        </p:spPr>
        <p:txBody>
          <a:bodyPr wrap="none">
            <a:spAutoFit/>
          </a:bodyPr>
          <a:lstStyle/>
          <a:p>
            <a:r>
              <a:rPr lang="en-US" sz="1200" dirty="0" smtClean="0"/>
              <a:t>Figure 16</a:t>
            </a:r>
            <a:endParaRPr lang="en-US" sz="1200" dirty="0"/>
          </a:p>
        </p:txBody>
      </p:sp>
      <p:sp>
        <p:nvSpPr>
          <p:cNvPr id="6" name="Rectangle 5"/>
          <p:cNvSpPr/>
          <p:nvPr/>
        </p:nvSpPr>
        <p:spPr>
          <a:xfrm>
            <a:off x="4050031" y="800237"/>
            <a:ext cx="1090363" cy="246221"/>
          </a:xfrm>
          <a:prstGeom prst="rect">
            <a:avLst/>
          </a:prstGeom>
        </p:spPr>
        <p:txBody>
          <a:bodyPr wrap="none">
            <a:spAutoFit/>
          </a:bodyPr>
          <a:lstStyle/>
          <a:p>
            <a:r>
              <a:rPr lang="en-US" sz="1000" dirty="0"/>
              <a:t>Competitive </a:t>
            </a:r>
            <a:r>
              <a:rPr lang="en-US" sz="1000" dirty="0">
                <a:solidFill>
                  <a:srgbClr val="00B0F0"/>
                </a:solidFill>
              </a:rPr>
              <a:t>(2.3)</a:t>
            </a:r>
          </a:p>
        </p:txBody>
      </p:sp>
      <p:sp>
        <p:nvSpPr>
          <p:cNvPr id="7" name="Rectangle 6"/>
          <p:cNvSpPr/>
          <p:nvPr/>
        </p:nvSpPr>
        <p:spPr>
          <a:xfrm>
            <a:off x="6760435" y="2224755"/>
            <a:ext cx="1221809" cy="246221"/>
          </a:xfrm>
          <a:prstGeom prst="rect">
            <a:avLst/>
          </a:prstGeom>
        </p:spPr>
        <p:txBody>
          <a:bodyPr wrap="none">
            <a:spAutoFit/>
          </a:bodyPr>
          <a:lstStyle/>
          <a:p>
            <a:r>
              <a:rPr lang="en-US" sz="1000" dirty="0" smtClean="0"/>
              <a:t>Well-governed </a:t>
            </a:r>
            <a:r>
              <a:rPr lang="en-US" sz="1000" dirty="0">
                <a:solidFill>
                  <a:srgbClr val="00B0F0"/>
                </a:solidFill>
              </a:rPr>
              <a:t>(3.0)</a:t>
            </a:r>
          </a:p>
        </p:txBody>
      </p:sp>
      <p:sp>
        <p:nvSpPr>
          <p:cNvPr id="8" name="Rectangle 7"/>
          <p:cNvSpPr/>
          <p:nvPr/>
        </p:nvSpPr>
        <p:spPr>
          <a:xfrm>
            <a:off x="1295400" y="2224754"/>
            <a:ext cx="1002197" cy="246221"/>
          </a:xfrm>
          <a:prstGeom prst="rect">
            <a:avLst/>
          </a:prstGeom>
        </p:spPr>
        <p:txBody>
          <a:bodyPr wrap="none">
            <a:spAutoFit/>
          </a:bodyPr>
          <a:lstStyle/>
          <a:p>
            <a:r>
              <a:rPr lang="en-US" sz="1000" dirty="0"/>
              <a:t>Integrated </a:t>
            </a:r>
            <a:r>
              <a:rPr lang="en-US" sz="1000" dirty="0">
                <a:solidFill>
                  <a:srgbClr val="00B0F0"/>
                </a:solidFill>
              </a:rPr>
              <a:t>(3.3)</a:t>
            </a:r>
            <a:endParaRPr lang="en-US" sz="1000" dirty="0"/>
          </a:p>
        </p:txBody>
      </p:sp>
      <p:sp>
        <p:nvSpPr>
          <p:cNvPr id="9" name="Rectangle 8"/>
          <p:cNvSpPr/>
          <p:nvPr/>
        </p:nvSpPr>
        <p:spPr>
          <a:xfrm>
            <a:off x="1445514" y="4953492"/>
            <a:ext cx="898003" cy="246221"/>
          </a:xfrm>
          <a:prstGeom prst="rect">
            <a:avLst/>
          </a:prstGeom>
        </p:spPr>
        <p:txBody>
          <a:bodyPr wrap="none">
            <a:spAutoFit/>
          </a:bodyPr>
          <a:lstStyle/>
          <a:p>
            <a:r>
              <a:rPr lang="en-US" sz="1000" dirty="0"/>
              <a:t>Resilient </a:t>
            </a:r>
            <a:r>
              <a:rPr lang="en-US" sz="1000" dirty="0">
                <a:solidFill>
                  <a:srgbClr val="00B0F0"/>
                </a:solidFill>
              </a:rPr>
              <a:t>(2.9)</a:t>
            </a:r>
          </a:p>
        </p:txBody>
      </p:sp>
      <p:sp>
        <p:nvSpPr>
          <p:cNvPr id="10" name="Rectangle 9"/>
          <p:cNvSpPr/>
          <p:nvPr/>
        </p:nvSpPr>
        <p:spPr>
          <a:xfrm>
            <a:off x="4145423" y="6276886"/>
            <a:ext cx="904415" cy="246221"/>
          </a:xfrm>
          <a:prstGeom prst="rect">
            <a:avLst/>
          </a:prstGeom>
        </p:spPr>
        <p:txBody>
          <a:bodyPr wrap="none">
            <a:spAutoFit/>
          </a:bodyPr>
          <a:lstStyle/>
          <a:p>
            <a:r>
              <a:rPr lang="en-US" sz="1000" dirty="0"/>
              <a:t>Inclusive </a:t>
            </a:r>
            <a:r>
              <a:rPr lang="en-US" sz="1000" dirty="0">
                <a:solidFill>
                  <a:srgbClr val="00B0F0"/>
                </a:solidFill>
              </a:rPr>
              <a:t>(2.6)</a:t>
            </a:r>
          </a:p>
        </p:txBody>
      </p:sp>
      <p:sp>
        <p:nvSpPr>
          <p:cNvPr id="11" name="Rectangle 10"/>
          <p:cNvSpPr/>
          <p:nvPr/>
        </p:nvSpPr>
        <p:spPr>
          <a:xfrm>
            <a:off x="6794725" y="4944948"/>
            <a:ext cx="774571" cy="246221"/>
          </a:xfrm>
          <a:prstGeom prst="rect">
            <a:avLst/>
          </a:prstGeom>
        </p:spPr>
        <p:txBody>
          <a:bodyPr wrap="none">
            <a:spAutoFit/>
          </a:bodyPr>
          <a:lstStyle/>
          <a:p>
            <a:r>
              <a:rPr lang="en-US" sz="1000" dirty="0"/>
              <a:t>Green </a:t>
            </a:r>
            <a:r>
              <a:rPr lang="en-US" sz="1000" dirty="0">
                <a:solidFill>
                  <a:srgbClr val="00B0F0"/>
                </a:solidFill>
              </a:rPr>
              <a:t>(2.3)</a:t>
            </a:r>
          </a:p>
        </p:txBody>
      </p:sp>
      <p:sp>
        <p:nvSpPr>
          <p:cNvPr id="12" name="Rectangle 11"/>
          <p:cNvSpPr/>
          <p:nvPr/>
        </p:nvSpPr>
        <p:spPr>
          <a:xfrm>
            <a:off x="848855" y="3406705"/>
            <a:ext cx="917302" cy="369332"/>
          </a:xfrm>
          <a:prstGeom prst="rect">
            <a:avLst/>
          </a:prstGeom>
        </p:spPr>
        <p:txBody>
          <a:bodyPr wrap="none">
            <a:spAutoFit/>
          </a:bodyPr>
          <a:lstStyle/>
          <a:p>
            <a:r>
              <a:rPr lang="en-US" dirty="0">
                <a:solidFill>
                  <a:srgbClr val="0070C0"/>
                </a:solidFill>
              </a:rPr>
              <a:t>Georgia</a:t>
            </a:r>
          </a:p>
        </p:txBody>
      </p:sp>
      <p:sp>
        <p:nvSpPr>
          <p:cNvPr id="13" name="Rectangle 12"/>
          <p:cNvSpPr/>
          <p:nvPr/>
        </p:nvSpPr>
        <p:spPr>
          <a:xfrm>
            <a:off x="435836" y="3807151"/>
            <a:ext cx="1393074" cy="646331"/>
          </a:xfrm>
          <a:prstGeom prst="rect">
            <a:avLst/>
          </a:prstGeom>
        </p:spPr>
        <p:txBody>
          <a:bodyPr wrap="none">
            <a:spAutoFit/>
          </a:bodyPr>
          <a:lstStyle/>
          <a:p>
            <a:r>
              <a:rPr lang="en-US" dirty="0">
                <a:solidFill>
                  <a:srgbClr val="FF0000"/>
                </a:solidFill>
              </a:rPr>
              <a:t>Advanced </a:t>
            </a:r>
            <a:endParaRPr lang="en-US" dirty="0" smtClean="0">
              <a:solidFill>
                <a:srgbClr val="FF0000"/>
              </a:solidFill>
            </a:endParaRPr>
          </a:p>
          <a:p>
            <a:r>
              <a:rPr lang="en-US" dirty="0" smtClean="0">
                <a:solidFill>
                  <a:srgbClr val="FF0000"/>
                </a:solidFill>
              </a:rPr>
              <a:t>Comparators</a:t>
            </a:r>
            <a:endParaRPr lang="en-US" dirty="0">
              <a:solidFill>
                <a:srgbClr val="FF0000"/>
              </a:solidFill>
            </a:endParaRPr>
          </a:p>
        </p:txBody>
      </p:sp>
      <p:cxnSp>
        <p:nvCxnSpPr>
          <p:cNvPr id="14" name="Straight Arrow Connector 13"/>
          <p:cNvCxnSpPr/>
          <p:nvPr/>
        </p:nvCxnSpPr>
        <p:spPr>
          <a:xfrm>
            <a:off x="1676400" y="3569075"/>
            <a:ext cx="1676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796498" y="4249957"/>
            <a:ext cx="1015759" cy="9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7408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rmAutofit fontScale="90000"/>
          </a:bodyPr>
          <a:lstStyle/>
          <a:p>
            <a:r>
              <a:rPr lang="en-US" dirty="0" smtClean="0"/>
              <a:t>Reforms and governance</a:t>
            </a:r>
            <a:endParaRPr lang="en-US" dirty="0"/>
          </a:p>
        </p:txBody>
      </p:sp>
      <p:sp>
        <p:nvSpPr>
          <p:cNvPr id="3" name="Content Placeholder 2"/>
          <p:cNvSpPr>
            <a:spLocks noGrp="1"/>
          </p:cNvSpPr>
          <p:nvPr>
            <p:ph idx="1"/>
          </p:nvPr>
        </p:nvSpPr>
        <p:spPr>
          <a:xfrm>
            <a:off x="152400" y="5791200"/>
            <a:ext cx="8153400" cy="457200"/>
          </a:xfrm>
        </p:spPr>
        <p:txBody>
          <a:bodyPr>
            <a:normAutofit fontScale="92500" lnSpcReduction="20000"/>
          </a:bodyPr>
          <a:lstStyle/>
          <a:p>
            <a:endParaRPr lang="en-US"/>
          </a:p>
        </p:txBody>
      </p:sp>
    </p:spTree>
    <p:extLst>
      <p:ext uri="{BB962C8B-B14F-4D97-AF65-F5344CB8AC3E}">
        <p14:creationId xmlns:p14="http://schemas.microsoft.com/office/powerpoint/2010/main" val="916784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rmAutofit fontScale="90000"/>
          </a:bodyPr>
          <a:lstStyle/>
          <a:p>
            <a:r>
              <a:rPr lang="en-US" dirty="0" smtClean="0"/>
              <a:t>Growth, inclusiveness, and competitiveness</a:t>
            </a:r>
            <a:endParaRPr lang="en-US" dirty="0"/>
          </a:p>
        </p:txBody>
      </p:sp>
      <p:sp>
        <p:nvSpPr>
          <p:cNvPr id="3" name="Content Placeholder 2"/>
          <p:cNvSpPr>
            <a:spLocks noGrp="1"/>
          </p:cNvSpPr>
          <p:nvPr>
            <p:ph idx="1"/>
          </p:nvPr>
        </p:nvSpPr>
        <p:spPr>
          <a:xfrm>
            <a:off x="457200" y="2057400"/>
            <a:ext cx="8153400" cy="1447800"/>
          </a:xfrm>
        </p:spPr>
        <p:txBody>
          <a:bodyPr>
            <a:normAutofit fontScale="70000" lnSpcReduction="20000"/>
          </a:bodyPr>
          <a:lstStyle/>
          <a:p>
            <a:r>
              <a:rPr lang="en-US" dirty="0" smtClean="0"/>
              <a:t>Including youth population decline</a:t>
            </a:r>
          </a:p>
          <a:p>
            <a:r>
              <a:rPr lang="en-US" dirty="0" smtClean="0"/>
              <a:t>Remittances</a:t>
            </a:r>
          </a:p>
          <a:p>
            <a:r>
              <a:rPr lang="en-US" dirty="0" smtClean="0"/>
              <a:t>Unemployment rates over time</a:t>
            </a:r>
          </a:p>
          <a:p>
            <a:r>
              <a:rPr lang="en-US" dirty="0" smtClean="0"/>
              <a:t>agriculture</a:t>
            </a:r>
          </a:p>
          <a:p>
            <a:endParaRPr lang="en-US" dirty="0"/>
          </a:p>
        </p:txBody>
      </p:sp>
    </p:spTree>
    <p:extLst>
      <p:ext uri="{BB962C8B-B14F-4D97-AF65-F5344CB8AC3E}">
        <p14:creationId xmlns:p14="http://schemas.microsoft.com/office/powerpoint/2010/main" val="17833656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4782312" y="990600"/>
            <a:ext cx="448056" cy="5087112"/>
          </a:xfrm>
          <a:prstGeom prst="rect">
            <a:avLst/>
          </a:prstGeom>
          <a:solidFill>
            <a:srgbClr val="C0504D">
              <a:alpha val="3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
          <p:cNvSpPr txBox="1"/>
          <p:nvPr/>
        </p:nvSpPr>
        <p:spPr>
          <a:xfrm rot="5400000">
            <a:off x="4448556" y="1472184"/>
            <a:ext cx="1143000" cy="2286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900" b="0" i="1" dirty="0" smtClean="0">
                <a:solidFill>
                  <a:schemeClr val="accent2">
                    <a:lumMod val="50000"/>
                  </a:schemeClr>
                </a:solidFill>
              </a:rPr>
              <a:t>Global Financial Crisis</a:t>
            </a:r>
            <a:endParaRPr lang="en-US" sz="900" b="0" i="1" dirty="0">
              <a:solidFill>
                <a:schemeClr val="accent2">
                  <a:lumMod val="50000"/>
                </a:schemeClr>
              </a:solidFill>
            </a:endParaRPr>
          </a:p>
        </p:txBody>
      </p:sp>
      <p:sp>
        <p:nvSpPr>
          <p:cNvPr id="5" name="TextBox 4"/>
          <p:cNvSpPr txBox="1"/>
          <p:nvPr/>
        </p:nvSpPr>
        <p:spPr>
          <a:xfrm>
            <a:off x="0" y="6577584"/>
            <a:ext cx="9144000" cy="230832"/>
          </a:xfrm>
          <a:prstGeom prst="rect">
            <a:avLst/>
          </a:prstGeom>
          <a:noFill/>
        </p:spPr>
        <p:txBody>
          <a:bodyPr wrap="square" rtlCol="0">
            <a:spAutoFit/>
          </a:bodyPr>
          <a:lstStyle/>
          <a:p>
            <a:r>
              <a:rPr lang="en-US" sz="900" dirty="0" smtClean="0"/>
              <a:t>IMF, </a:t>
            </a:r>
            <a:r>
              <a:rPr lang="en-US" sz="900" i="1" dirty="0" smtClean="0"/>
              <a:t>World Economic Outlook </a:t>
            </a:r>
            <a:r>
              <a:rPr lang="en-US" sz="900" dirty="0" smtClean="0"/>
              <a:t>(October 2017).</a:t>
            </a:r>
            <a:endParaRPr lang="en-US" sz="900" dirty="0"/>
          </a:p>
        </p:txBody>
      </p:sp>
      <p:sp>
        <p:nvSpPr>
          <p:cNvPr id="7" name="TextBox 6"/>
          <p:cNvSpPr txBox="1"/>
          <p:nvPr/>
        </p:nvSpPr>
        <p:spPr>
          <a:xfrm>
            <a:off x="7877175" y="5506224"/>
            <a:ext cx="978153" cy="276999"/>
          </a:xfrm>
          <a:prstGeom prst="rect">
            <a:avLst/>
          </a:prstGeom>
          <a:noFill/>
        </p:spPr>
        <p:txBody>
          <a:bodyPr wrap="none" rtlCol="0">
            <a:spAutoFit/>
          </a:bodyPr>
          <a:lstStyle/>
          <a:p>
            <a:r>
              <a:rPr lang="en-US" sz="1200" b="1" i="1" dirty="0" smtClean="0"/>
              <a:t>(1999 = 100)</a:t>
            </a:r>
            <a:endParaRPr lang="en-US" sz="1200" b="1" i="1" dirty="0"/>
          </a:p>
        </p:txBody>
      </p:sp>
      <p:sp>
        <p:nvSpPr>
          <p:cNvPr id="9" name="TextBox 5"/>
          <p:cNvSpPr txBox="1">
            <a:spLocks noChangeArrowheads="1"/>
          </p:cNvSpPr>
          <p:nvPr/>
        </p:nvSpPr>
        <p:spPr bwMode="auto">
          <a:xfrm>
            <a:off x="76200" y="150813"/>
            <a:ext cx="1219200" cy="307975"/>
          </a:xfrm>
          <a:prstGeom prst="rect">
            <a:avLst/>
          </a:prstGeom>
          <a:noFill/>
          <a:ln w="9525">
            <a:noFill/>
            <a:miter lim="800000"/>
            <a:headEnd/>
            <a:tailEnd/>
          </a:ln>
        </p:spPr>
        <p:txBody>
          <a:bodyPr>
            <a:spAutoFit/>
          </a:bodyPr>
          <a:lstStyle/>
          <a:p>
            <a:pPr fontAlgn="auto">
              <a:spcBef>
                <a:spcPts val="0"/>
              </a:spcBef>
              <a:spcAft>
                <a:spcPts val="0"/>
              </a:spcAft>
            </a:pPr>
            <a:r>
              <a:rPr lang="en-US" sz="1400" dirty="0" smtClean="0">
                <a:solidFill>
                  <a:srgbClr val="000000"/>
                </a:solidFill>
                <a:latin typeface="Calibri" pitchFamily="34" charset="0"/>
              </a:rPr>
              <a:t>Figure 17</a:t>
            </a:r>
            <a:endParaRPr lang="en-US" sz="1400" dirty="0">
              <a:solidFill>
                <a:srgbClr val="000000"/>
              </a:solidFill>
              <a:latin typeface="Calibri"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3130954206"/>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655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graphicEl>
                                              <a:chart seriesIdx="0" categoryIdx="-4" bldStep="series"/>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graphicEl>
                                              <a:chart seriesIdx="1"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graphicEl>
                                              <a:chart seriesIdx="2"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graphicEl>
                                              <a:chart seriesIdx="3"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graphicEl>
                                              <a:chart seriesIdx="4" categoryIdx="-4" bldStep="series"/>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graphicEl>
                                              <a:chart seriesIdx="5" categoryIdx="-4" bldStep="series"/>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graphicEl>
                                              <a:chart seriesIdx="6" categoryIdx="-4" bldStep="series"/>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graphicEl>
                                              <a:chart seriesIdx="7"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Chart bld="series"/>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52400"/>
            <a:ext cx="7391400" cy="609600"/>
          </a:xfrm>
        </p:spPr>
        <p:txBody>
          <a:bodyPr>
            <a:noAutofit/>
          </a:bodyPr>
          <a:lstStyle/>
          <a:p>
            <a:r>
              <a:rPr lang="en-US" sz="2400" dirty="0" smtClean="0"/>
              <a:t>Inclusive growth: declining inequality in an expanding economy</a:t>
            </a:r>
            <a:endParaRPr lang="en-US" sz="2400" dirty="0"/>
          </a:p>
        </p:txBody>
      </p:sp>
      <p:sp>
        <p:nvSpPr>
          <p:cNvPr id="3" name="Subtitle 2"/>
          <p:cNvSpPr>
            <a:spLocks noGrp="1"/>
          </p:cNvSpPr>
          <p:nvPr>
            <p:ph type="subTitle" idx="1"/>
          </p:nvPr>
        </p:nvSpPr>
        <p:spPr>
          <a:xfrm>
            <a:off x="1066800" y="6172200"/>
            <a:ext cx="6705600" cy="685800"/>
          </a:xfrm>
        </p:spPr>
        <p:txBody>
          <a:bodyPr>
            <a:normAutofit/>
          </a:bodyPr>
          <a:lstStyle/>
          <a:p>
            <a:r>
              <a:rPr lang="en-US" sz="1200" dirty="0" smtClean="0"/>
              <a:t>World Bank, Shared Prosperity Database.  Time periods: 2009-2014 for Macedonia, Latvia, Lithuania, Poland, and the Czech Republic; 2010-2015 for Moldova, Kazakhstan, and Russia; 2011-2016 for Georgia and Belarus; and 2012-2015 for Kosovo.</a:t>
            </a:r>
            <a:endParaRPr lang="en-US" sz="1200" dirty="0"/>
          </a:p>
        </p:txBody>
      </p:sp>
      <p:graphicFrame>
        <p:nvGraphicFramePr>
          <p:cNvPr id="4" name="Chart 3"/>
          <p:cNvGraphicFramePr>
            <a:graphicFrameLocks/>
          </p:cNvGraphicFramePr>
          <p:nvPr>
            <p:extLst>
              <p:ext uri="{D42A27DB-BD31-4B8C-83A1-F6EECF244321}">
                <p14:modId xmlns:p14="http://schemas.microsoft.com/office/powerpoint/2010/main" val="1597919613"/>
              </p:ext>
            </p:extLst>
          </p:nvPr>
        </p:nvGraphicFramePr>
        <p:xfrm>
          <a:off x="1066800" y="914400"/>
          <a:ext cx="72390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44713" y="80510"/>
            <a:ext cx="762901" cy="276999"/>
          </a:xfrm>
          <a:prstGeom prst="rect">
            <a:avLst/>
          </a:prstGeom>
        </p:spPr>
        <p:txBody>
          <a:bodyPr wrap="none">
            <a:spAutoFit/>
          </a:bodyPr>
          <a:lstStyle/>
          <a:p>
            <a:r>
              <a:rPr lang="en-US" sz="1200" dirty="0" smtClean="0"/>
              <a:t>Figure 18</a:t>
            </a:r>
            <a:endParaRPr lang="en-US" sz="1200" dirty="0"/>
          </a:p>
        </p:txBody>
      </p:sp>
      <p:sp>
        <p:nvSpPr>
          <p:cNvPr id="6" name="Rectangle 5"/>
          <p:cNvSpPr/>
          <p:nvPr/>
        </p:nvSpPr>
        <p:spPr>
          <a:xfrm>
            <a:off x="2209800" y="1065722"/>
            <a:ext cx="1026435" cy="461665"/>
          </a:xfrm>
          <a:prstGeom prst="rect">
            <a:avLst/>
          </a:prstGeom>
        </p:spPr>
        <p:txBody>
          <a:bodyPr wrap="none">
            <a:spAutoFit/>
          </a:bodyPr>
          <a:lstStyle/>
          <a:p>
            <a:r>
              <a:rPr lang="en-US" sz="1200" dirty="0" smtClean="0">
                <a:solidFill>
                  <a:srgbClr val="0070C0"/>
                </a:solidFill>
              </a:rPr>
              <a:t>Poorest </a:t>
            </a:r>
            <a:r>
              <a:rPr lang="en-US" sz="1200" dirty="0">
                <a:solidFill>
                  <a:srgbClr val="0070C0"/>
                </a:solidFill>
              </a:rPr>
              <a:t>40</a:t>
            </a:r>
            <a:r>
              <a:rPr lang="en-US" sz="1200" dirty="0" smtClean="0">
                <a:solidFill>
                  <a:srgbClr val="0070C0"/>
                </a:solidFill>
              </a:rPr>
              <a:t>%</a:t>
            </a:r>
          </a:p>
          <a:p>
            <a:r>
              <a:rPr lang="en-US" sz="1200" dirty="0" smtClean="0">
                <a:solidFill>
                  <a:srgbClr val="0070C0"/>
                </a:solidFill>
              </a:rPr>
              <a:t>of population</a:t>
            </a:r>
            <a:endParaRPr lang="en-US" sz="1200" dirty="0">
              <a:solidFill>
                <a:srgbClr val="0070C0"/>
              </a:solidFill>
            </a:endParaRPr>
          </a:p>
        </p:txBody>
      </p:sp>
      <p:sp>
        <p:nvSpPr>
          <p:cNvPr id="7" name="Rectangle 6"/>
          <p:cNvSpPr/>
          <p:nvPr/>
        </p:nvSpPr>
        <p:spPr>
          <a:xfrm>
            <a:off x="3962400" y="1905000"/>
            <a:ext cx="1200072" cy="276999"/>
          </a:xfrm>
          <a:prstGeom prst="rect">
            <a:avLst/>
          </a:prstGeom>
        </p:spPr>
        <p:txBody>
          <a:bodyPr wrap="none">
            <a:spAutoFit/>
          </a:bodyPr>
          <a:lstStyle/>
          <a:p>
            <a:r>
              <a:rPr lang="en-US" sz="1200" dirty="0">
                <a:solidFill>
                  <a:srgbClr val="C00000"/>
                </a:solidFill>
              </a:rPr>
              <a:t>Total population</a:t>
            </a:r>
          </a:p>
        </p:txBody>
      </p:sp>
      <p:cxnSp>
        <p:nvCxnSpPr>
          <p:cNvPr id="8" name="Straight Arrow Connector 7"/>
          <p:cNvCxnSpPr/>
          <p:nvPr/>
        </p:nvCxnSpPr>
        <p:spPr>
          <a:xfrm>
            <a:off x="3200400" y="1402760"/>
            <a:ext cx="254346" cy="1062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855218" y="2124554"/>
            <a:ext cx="609600" cy="4850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40338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487362"/>
          </a:xfrm>
        </p:spPr>
        <p:txBody>
          <a:bodyPr>
            <a:normAutofit/>
          </a:bodyPr>
          <a:lstStyle/>
          <a:p>
            <a:r>
              <a:rPr lang="en-US" sz="2400" dirty="0">
                <a:latin typeface="Gill Sans MT" panose="020B0502020104020203" pitchFamily="34" charset="0"/>
              </a:rPr>
              <a:t>Economic Growth and Poverty in </a:t>
            </a:r>
            <a:r>
              <a:rPr lang="en-US" sz="2400" dirty="0" smtClean="0">
                <a:latin typeface="Gill Sans MT" panose="020B0502020104020203" pitchFamily="34" charset="0"/>
              </a:rPr>
              <a:t>Georgia, 2003-2016</a:t>
            </a:r>
            <a:endParaRPr lang="en-US" sz="2400" dirty="0"/>
          </a:p>
        </p:txBody>
      </p:sp>
      <p:sp>
        <p:nvSpPr>
          <p:cNvPr id="3" name="Content Placeholder 2"/>
          <p:cNvSpPr>
            <a:spLocks noGrp="1"/>
          </p:cNvSpPr>
          <p:nvPr>
            <p:ph idx="1"/>
          </p:nvPr>
        </p:nvSpPr>
        <p:spPr>
          <a:xfrm>
            <a:off x="533400" y="6248400"/>
            <a:ext cx="8077200" cy="334963"/>
          </a:xfrm>
        </p:spPr>
        <p:txBody>
          <a:bodyPr>
            <a:normAutofit fontScale="40000" lnSpcReduction="20000"/>
          </a:bodyPr>
          <a:lstStyle/>
          <a:p>
            <a:pPr marL="0" indent="0">
              <a:buNone/>
            </a:pPr>
            <a:r>
              <a:rPr lang="en-US" sz="3000" dirty="0"/>
              <a:t>World Bank, </a:t>
            </a:r>
            <a:r>
              <a:rPr lang="en-US" sz="3000" i="1" dirty="0"/>
              <a:t>Europe and Central Asia Economic Update </a:t>
            </a:r>
            <a:r>
              <a:rPr lang="en-US" sz="3000" dirty="0"/>
              <a:t>(May 2017) and IMF, </a:t>
            </a:r>
            <a:r>
              <a:rPr lang="en-US" sz="3000" i="1" dirty="0"/>
              <a:t>World Economic Outlook </a:t>
            </a:r>
            <a:r>
              <a:rPr lang="en-US" sz="3000" dirty="0"/>
              <a:t>(October 2017). </a:t>
            </a:r>
          </a:p>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818617268"/>
              </p:ext>
            </p:extLst>
          </p:nvPr>
        </p:nvGraphicFramePr>
        <p:xfrm>
          <a:off x="838200" y="838200"/>
          <a:ext cx="7848600" cy="5105400"/>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Connector 4"/>
          <p:cNvCxnSpPr/>
          <p:nvPr/>
        </p:nvCxnSpPr>
        <p:spPr>
          <a:xfrm>
            <a:off x="4267200" y="990600"/>
            <a:ext cx="8902" cy="41344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472283" y="5343154"/>
            <a:ext cx="447558" cy="246221"/>
          </a:xfrm>
          <a:prstGeom prst="rect">
            <a:avLst/>
          </a:prstGeom>
        </p:spPr>
        <p:txBody>
          <a:bodyPr wrap="none">
            <a:spAutoFit/>
          </a:bodyPr>
          <a:lstStyle/>
          <a:p>
            <a:r>
              <a:rPr lang="en-US" sz="1000" dirty="0" smtClean="0"/>
              <a:t>2003</a:t>
            </a:r>
            <a:endParaRPr lang="en-US" sz="1000" dirty="0"/>
          </a:p>
        </p:txBody>
      </p:sp>
      <p:sp>
        <p:nvSpPr>
          <p:cNvPr id="8" name="Rectangle 7"/>
          <p:cNvSpPr/>
          <p:nvPr/>
        </p:nvSpPr>
        <p:spPr>
          <a:xfrm>
            <a:off x="4038600" y="5315424"/>
            <a:ext cx="447558" cy="246221"/>
          </a:xfrm>
          <a:prstGeom prst="rect">
            <a:avLst/>
          </a:prstGeom>
        </p:spPr>
        <p:txBody>
          <a:bodyPr wrap="none">
            <a:spAutoFit/>
          </a:bodyPr>
          <a:lstStyle/>
          <a:p>
            <a:r>
              <a:rPr lang="en-US" sz="1000" dirty="0" smtClean="0"/>
              <a:t>2008</a:t>
            </a:r>
            <a:endParaRPr lang="en-US" sz="1000" dirty="0"/>
          </a:p>
        </p:txBody>
      </p:sp>
      <p:sp>
        <p:nvSpPr>
          <p:cNvPr id="9" name="Rectangle 8"/>
          <p:cNvSpPr/>
          <p:nvPr/>
        </p:nvSpPr>
        <p:spPr>
          <a:xfrm>
            <a:off x="8077200" y="5315423"/>
            <a:ext cx="447558" cy="246221"/>
          </a:xfrm>
          <a:prstGeom prst="rect">
            <a:avLst/>
          </a:prstGeom>
        </p:spPr>
        <p:txBody>
          <a:bodyPr wrap="none">
            <a:spAutoFit/>
          </a:bodyPr>
          <a:lstStyle/>
          <a:p>
            <a:r>
              <a:rPr lang="en-US" sz="1000" dirty="0" smtClean="0"/>
              <a:t>2016</a:t>
            </a:r>
            <a:endParaRPr lang="en-US" sz="1000" dirty="0"/>
          </a:p>
        </p:txBody>
      </p:sp>
      <p:sp>
        <p:nvSpPr>
          <p:cNvPr id="10" name="Rectangle 9"/>
          <p:cNvSpPr/>
          <p:nvPr/>
        </p:nvSpPr>
        <p:spPr>
          <a:xfrm>
            <a:off x="2227094" y="1497186"/>
            <a:ext cx="1454244" cy="246221"/>
          </a:xfrm>
          <a:prstGeom prst="rect">
            <a:avLst/>
          </a:prstGeom>
        </p:spPr>
        <p:txBody>
          <a:bodyPr wrap="none">
            <a:spAutoFit/>
          </a:bodyPr>
          <a:lstStyle/>
          <a:p>
            <a:pPr algn="ctr">
              <a:defRPr sz="1000" b="0" i="0" u="none" strike="noStrike" kern="1200" baseline="0">
                <a:solidFill>
                  <a:srgbClr val="00B0F0"/>
                </a:solidFill>
                <a:latin typeface="+mn-lt"/>
                <a:ea typeface="+mn-ea"/>
                <a:cs typeface="+mn-cs"/>
              </a:defRPr>
            </a:pPr>
            <a:r>
              <a:rPr lang="en-US" dirty="0">
                <a:solidFill>
                  <a:srgbClr val="0070C0"/>
                </a:solidFill>
              </a:rPr>
              <a:t>Poverty rate at </a:t>
            </a:r>
            <a:r>
              <a:rPr lang="en-US" dirty="0" smtClean="0">
                <a:solidFill>
                  <a:srgbClr val="0070C0"/>
                </a:solidFill>
              </a:rPr>
              <a:t>$5 </a:t>
            </a:r>
            <a:r>
              <a:rPr lang="en-US" dirty="0">
                <a:solidFill>
                  <a:srgbClr val="0070C0"/>
                </a:solidFill>
              </a:rPr>
              <a:t>a day</a:t>
            </a:r>
          </a:p>
        </p:txBody>
      </p:sp>
      <p:sp>
        <p:nvSpPr>
          <p:cNvPr id="11" name="Rectangle 10"/>
          <p:cNvSpPr/>
          <p:nvPr/>
        </p:nvSpPr>
        <p:spPr>
          <a:xfrm>
            <a:off x="2037939" y="4419600"/>
            <a:ext cx="1643399" cy="246221"/>
          </a:xfrm>
          <a:prstGeom prst="rect">
            <a:avLst/>
          </a:prstGeom>
        </p:spPr>
        <p:txBody>
          <a:bodyPr wrap="none">
            <a:spAutoFit/>
          </a:bodyPr>
          <a:lstStyle/>
          <a:p>
            <a:pPr algn="ctr">
              <a:defRPr sz="1000" b="0" i="0" u="none" strike="noStrike" kern="1200" baseline="0">
                <a:solidFill>
                  <a:srgbClr val="00B0F0"/>
                </a:solidFill>
                <a:latin typeface="+mn-lt"/>
                <a:ea typeface="+mn-ea"/>
                <a:cs typeface="+mn-cs"/>
              </a:defRPr>
            </a:pPr>
            <a:r>
              <a:rPr lang="en-US" dirty="0">
                <a:solidFill>
                  <a:srgbClr val="C00000"/>
                </a:solidFill>
              </a:rPr>
              <a:t>Real GDP (annual % change)</a:t>
            </a:r>
          </a:p>
        </p:txBody>
      </p:sp>
      <p:sp>
        <p:nvSpPr>
          <p:cNvPr id="12" name="Rectangle 11"/>
          <p:cNvSpPr/>
          <p:nvPr/>
        </p:nvSpPr>
        <p:spPr>
          <a:xfrm>
            <a:off x="114471" y="69055"/>
            <a:ext cx="762901" cy="276999"/>
          </a:xfrm>
          <a:prstGeom prst="rect">
            <a:avLst/>
          </a:prstGeom>
        </p:spPr>
        <p:txBody>
          <a:bodyPr wrap="none">
            <a:spAutoFit/>
          </a:bodyPr>
          <a:lstStyle/>
          <a:p>
            <a:pPr lvl="0"/>
            <a:r>
              <a:rPr lang="en-US" sz="1200" dirty="0">
                <a:solidFill>
                  <a:srgbClr val="000000"/>
                </a:solidFill>
                <a:latin typeface="Calibri" pitchFamily="34" charset="0"/>
              </a:rPr>
              <a:t>Figure </a:t>
            </a:r>
            <a:r>
              <a:rPr lang="en-US" sz="1200" dirty="0" smtClean="0">
                <a:solidFill>
                  <a:srgbClr val="000000"/>
                </a:solidFill>
                <a:latin typeface="Calibri" pitchFamily="34" charset="0"/>
              </a:rPr>
              <a:t>19</a:t>
            </a:r>
            <a:endParaRPr lang="en-US" sz="1200" dirty="0">
              <a:solidFill>
                <a:srgbClr val="000000"/>
              </a:solidFill>
              <a:latin typeface="Calibri" pitchFamily="34" charset="0"/>
            </a:endParaRPr>
          </a:p>
        </p:txBody>
      </p:sp>
    </p:spTree>
    <p:extLst>
      <p:ext uri="{BB962C8B-B14F-4D97-AF65-F5344CB8AC3E}">
        <p14:creationId xmlns:p14="http://schemas.microsoft.com/office/powerpoint/2010/main" val="3528545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0398" y="175628"/>
            <a:ext cx="762901" cy="276999"/>
          </a:xfrm>
          <a:prstGeom prst="rect">
            <a:avLst/>
          </a:prstGeom>
        </p:spPr>
        <p:txBody>
          <a:bodyPr wrap="none">
            <a:spAutoFit/>
          </a:bodyPr>
          <a:lstStyle/>
          <a:p>
            <a:r>
              <a:rPr lang="en-US" sz="1200" dirty="0" smtClean="0"/>
              <a:t>Figure 20</a:t>
            </a:r>
            <a:endParaRPr lang="en-US" sz="1200" dirty="0"/>
          </a:p>
        </p:txBody>
      </p:sp>
      <p:sp>
        <p:nvSpPr>
          <p:cNvPr id="6" name="Rectangle 5"/>
          <p:cNvSpPr/>
          <p:nvPr/>
        </p:nvSpPr>
        <p:spPr>
          <a:xfrm>
            <a:off x="0" y="6586782"/>
            <a:ext cx="9144000" cy="246221"/>
          </a:xfrm>
          <a:prstGeom prst="rect">
            <a:avLst/>
          </a:prstGeom>
        </p:spPr>
        <p:txBody>
          <a:bodyPr wrap="square">
            <a:spAutoFit/>
          </a:bodyPr>
          <a:lstStyle/>
          <a:p>
            <a:r>
              <a:rPr lang="en-US" sz="1000" dirty="0">
                <a:latin typeface="Calibri" pitchFamily="34" charset="0"/>
              </a:rPr>
              <a:t>Primary source: UNICEF, </a:t>
            </a:r>
            <a:r>
              <a:rPr lang="en-US" sz="1000" dirty="0" err="1">
                <a:latin typeface="Calibri" pitchFamily="34" charset="0"/>
              </a:rPr>
              <a:t>TransMonee</a:t>
            </a:r>
            <a:r>
              <a:rPr lang="en-US" sz="1000" dirty="0">
                <a:latin typeface="Calibri" pitchFamily="34" charset="0"/>
              </a:rPr>
              <a:t> Database</a:t>
            </a:r>
          </a:p>
        </p:txBody>
      </p:sp>
      <p:graphicFrame>
        <p:nvGraphicFramePr>
          <p:cNvPr id="8" name="Chart 7"/>
          <p:cNvGraphicFramePr>
            <a:graphicFrameLocks/>
          </p:cNvGraphicFramePr>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81570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642556"/>
            <a:ext cx="9144000" cy="215444"/>
          </a:xfrm>
          <a:prstGeom prst="rect">
            <a:avLst/>
          </a:prstGeom>
          <a:noFill/>
        </p:spPr>
        <p:txBody>
          <a:bodyPr wrap="square" rtlCol="0">
            <a:spAutoFit/>
          </a:bodyPr>
          <a:lstStyle/>
          <a:p>
            <a:r>
              <a:rPr lang="en-US" sz="800" dirty="0" smtClean="0"/>
              <a:t>UNICEF, </a:t>
            </a:r>
            <a:r>
              <a:rPr lang="en-US" sz="800" i="1" dirty="0" smtClean="0"/>
              <a:t>2015 </a:t>
            </a:r>
            <a:r>
              <a:rPr lang="en-US" sz="800" i="1" dirty="0" err="1" smtClean="0"/>
              <a:t>TransMonEE</a:t>
            </a:r>
            <a:r>
              <a:rPr lang="en-US" sz="800" i="1" dirty="0" smtClean="0"/>
              <a:t> Database.  </a:t>
            </a:r>
            <a:r>
              <a:rPr lang="en-US" sz="800" dirty="0" smtClean="0"/>
              <a:t>Ages 15-24 years.</a:t>
            </a:r>
            <a:endParaRPr lang="en-US" sz="800" dirty="0"/>
          </a:p>
        </p:txBody>
      </p:sp>
      <p:sp>
        <p:nvSpPr>
          <p:cNvPr id="6" name="TextBox 5"/>
          <p:cNvSpPr txBox="1">
            <a:spLocks noChangeArrowheads="1"/>
          </p:cNvSpPr>
          <p:nvPr/>
        </p:nvSpPr>
        <p:spPr bwMode="auto">
          <a:xfrm>
            <a:off x="76200" y="150813"/>
            <a:ext cx="1219200" cy="307975"/>
          </a:xfrm>
          <a:prstGeom prst="rect">
            <a:avLst/>
          </a:prstGeom>
          <a:noFill/>
          <a:ln w="9525">
            <a:noFill/>
            <a:miter lim="800000"/>
            <a:headEnd/>
            <a:tailEnd/>
          </a:ln>
        </p:spPr>
        <p:txBody>
          <a:bodyPr>
            <a:spAutoFit/>
          </a:bodyPr>
          <a:lstStyle/>
          <a:p>
            <a:pPr fontAlgn="auto">
              <a:spcBef>
                <a:spcPts val="0"/>
              </a:spcBef>
              <a:spcAft>
                <a:spcPts val="0"/>
              </a:spcAft>
            </a:pPr>
            <a:r>
              <a:rPr lang="en-US" sz="1400" dirty="0" smtClean="0">
                <a:solidFill>
                  <a:srgbClr val="000000"/>
                </a:solidFill>
                <a:latin typeface="Calibri" pitchFamily="34" charset="0"/>
              </a:rPr>
              <a:t>Figure 21</a:t>
            </a:r>
            <a:endParaRPr lang="en-US" sz="1400" dirty="0">
              <a:solidFill>
                <a:srgbClr val="000000"/>
              </a:solidFill>
              <a:latin typeface="Calibri" pitchFamily="34" charset="0"/>
            </a:endParaRPr>
          </a:p>
        </p:txBody>
      </p:sp>
      <p:graphicFrame>
        <p:nvGraphicFramePr>
          <p:cNvPr id="7" name="Chart 6"/>
          <p:cNvGraphicFramePr>
            <a:graphicFrameLocks/>
          </p:cNvGraphicFramePr>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58446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6200" y="6554224"/>
            <a:ext cx="9144000" cy="230832"/>
          </a:xfrm>
          <a:prstGeom prst="rect">
            <a:avLst/>
          </a:prstGeom>
        </p:spPr>
        <p:txBody>
          <a:bodyPr wrap="square">
            <a:spAutoFit/>
          </a:bodyPr>
          <a:lstStyle/>
          <a:p>
            <a:r>
              <a:rPr lang="en-US" sz="900" dirty="0" smtClean="0">
                <a:latin typeface="Calibri" pitchFamily="34" charset="0"/>
              </a:rPr>
              <a:t>U.N. Children’s Fund (UNICEF), </a:t>
            </a:r>
            <a:r>
              <a:rPr lang="en-US" sz="900" i="1" dirty="0" smtClean="0">
                <a:latin typeface="Calibri" pitchFamily="34" charset="0"/>
              </a:rPr>
              <a:t>2016</a:t>
            </a:r>
            <a:r>
              <a:rPr lang="en-US" sz="900" dirty="0" smtClean="0">
                <a:latin typeface="Calibri" pitchFamily="34" charset="0"/>
              </a:rPr>
              <a:t> </a:t>
            </a:r>
            <a:r>
              <a:rPr lang="en-US" sz="900" i="1" dirty="0" err="1" smtClean="0">
                <a:latin typeface="Calibri" pitchFamily="34" charset="0"/>
              </a:rPr>
              <a:t>TransMonEE</a:t>
            </a:r>
            <a:r>
              <a:rPr lang="en-US" sz="900" i="1" dirty="0" smtClean="0">
                <a:latin typeface="Calibri" pitchFamily="34" charset="0"/>
              </a:rPr>
              <a:t> Database </a:t>
            </a:r>
            <a:r>
              <a:rPr lang="en-US" sz="900" dirty="0" smtClean="0">
                <a:latin typeface="Calibri" pitchFamily="34" charset="0"/>
              </a:rPr>
              <a:t>(2017, online).  </a:t>
            </a:r>
            <a:endParaRPr lang="en-US" sz="900" i="1" dirty="0">
              <a:latin typeface="Calibri" pitchFamily="34" charset="0"/>
            </a:endParaRPr>
          </a:p>
        </p:txBody>
      </p:sp>
      <p:sp>
        <p:nvSpPr>
          <p:cNvPr id="8" name="TextBox 7"/>
          <p:cNvSpPr txBox="1"/>
          <p:nvPr/>
        </p:nvSpPr>
        <p:spPr>
          <a:xfrm>
            <a:off x="145982" y="163091"/>
            <a:ext cx="762901" cy="276999"/>
          </a:xfrm>
          <a:prstGeom prst="rect">
            <a:avLst/>
          </a:prstGeom>
          <a:noFill/>
        </p:spPr>
        <p:txBody>
          <a:bodyPr wrap="none" rtlCol="0">
            <a:spAutoFit/>
          </a:bodyPr>
          <a:lstStyle/>
          <a:p>
            <a:r>
              <a:rPr lang="en-US" sz="1200" dirty="0" smtClean="0"/>
              <a:t>Figure 22</a:t>
            </a:r>
            <a:endParaRPr lang="en-US" sz="1200" dirty="0"/>
          </a:p>
        </p:txBody>
      </p:sp>
      <p:sp>
        <p:nvSpPr>
          <p:cNvPr id="5" name="TextBox 4"/>
          <p:cNvSpPr txBox="1"/>
          <p:nvPr/>
        </p:nvSpPr>
        <p:spPr>
          <a:xfrm>
            <a:off x="269034" y="609600"/>
            <a:ext cx="8686800" cy="584775"/>
          </a:xfrm>
          <a:prstGeom prst="rect">
            <a:avLst/>
          </a:prstGeom>
          <a:noFill/>
        </p:spPr>
        <p:txBody>
          <a:bodyPr wrap="square" rtlCol="0">
            <a:spAutoFit/>
          </a:bodyPr>
          <a:lstStyle/>
          <a:p>
            <a:pPr algn="ctr"/>
            <a:r>
              <a:rPr lang="en-US" sz="1600" b="1" dirty="0" smtClean="0">
                <a:latin typeface="Gill Sans MT" panose="020B0502020104020203" pitchFamily="34" charset="0"/>
              </a:rPr>
              <a:t>Youth Labor Force Participation Rate </a:t>
            </a:r>
          </a:p>
          <a:p>
            <a:pPr algn="ctr"/>
            <a:r>
              <a:rPr lang="en-US" sz="1600" b="1" dirty="0" smtClean="0">
                <a:latin typeface="Gill Sans MT" panose="020B0502020104020203" pitchFamily="34" charset="0"/>
              </a:rPr>
              <a:t>among E&amp;E Presence </a:t>
            </a:r>
          </a:p>
        </p:txBody>
      </p:sp>
      <p:graphicFrame>
        <p:nvGraphicFramePr>
          <p:cNvPr id="11" name="Chart 10"/>
          <p:cNvGraphicFramePr>
            <a:graphicFrameLocks/>
          </p:cNvGraphicFramePr>
          <p:nvPr>
            <p:extLst>
              <p:ext uri="{D42A27DB-BD31-4B8C-83A1-F6EECF244321}">
                <p14:modId xmlns:p14="http://schemas.microsoft.com/office/powerpoint/2010/main" val="3585114818"/>
              </p:ext>
            </p:extLst>
          </p:nvPr>
        </p:nvGraphicFramePr>
        <p:xfrm>
          <a:off x="76200" y="1194375"/>
          <a:ext cx="8763000" cy="53598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1095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3976"/>
            <a:ext cx="8229600" cy="759023"/>
          </a:xfrm>
        </p:spPr>
        <p:txBody>
          <a:bodyPr>
            <a:normAutofit/>
          </a:bodyPr>
          <a:lstStyle/>
          <a:p>
            <a:r>
              <a:rPr lang="en-US" sz="2000" dirty="0" smtClean="0"/>
              <a:t>Labor Market Efficiency in Eastern </a:t>
            </a:r>
            <a:r>
              <a:rPr lang="en-US" sz="2000" dirty="0"/>
              <a:t>Europe &amp; Eurasia</a:t>
            </a:r>
            <a:br>
              <a:rPr lang="en-US" sz="2000" dirty="0"/>
            </a:br>
            <a:r>
              <a:rPr lang="en-US" sz="2000" dirty="0"/>
              <a:t>(Global Ranking)</a:t>
            </a:r>
          </a:p>
        </p:txBody>
      </p:sp>
      <p:sp>
        <p:nvSpPr>
          <p:cNvPr id="3" name="Content Placeholder 2"/>
          <p:cNvSpPr>
            <a:spLocks noGrp="1"/>
          </p:cNvSpPr>
          <p:nvPr>
            <p:ph idx="1"/>
          </p:nvPr>
        </p:nvSpPr>
        <p:spPr>
          <a:xfrm>
            <a:off x="304800" y="6172200"/>
            <a:ext cx="8610600" cy="487363"/>
          </a:xfrm>
        </p:spPr>
        <p:txBody>
          <a:bodyPr>
            <a:noAutofit/>
          </a:bodyPr>
          <a:lstStyle/>
          <a:p>
            <a:pPr marL="0" indent="0">
              <a:buNone/>
            </a:pPr>
            <a:r>
              <a:rPr lang="en-US" sz="1050" dirty="0" smtClean="0"/>
              <a:t>World </a:t>
            </a:r>
            <a:r>
              <a:rPr lang="en-US" sz="1050" dirty="0"/>
              <a:t>Economic Forum, </a:t>
            </a:r>
            <a:r>
              <a:rPr lang="en-US" sz="1050" i="1" dirty="0"/>
              <a:t>Global Competitiveness Report, 2016-2017 </a:t>
            </a:r>
            <a:r>
              <a:rPr lang="en-US" sz="1050" dirty="0"/>
              <a:t>(2016). </a:t>
            </a:r>
            <a:r>
              <a:rPr lang="en-US" sz="1050" dirty="0" smtClean="0"/>
              <a:t>No </a:t>
            </a:r>
            <a:r>
              <a:rPr lang="en-US" sz="1050" dirty="0"/>
              <a:t>data for Kosovo, Belarus, Uzbekistan, and Turkmenistan. Global sample = 138 countries</a:t>
            </a:r>
            <a:r>
              <a:rPr lang="en-US" sz="1050" dirty="0" smtClean="0"/>
              <a:t>. Labor market efficiency includes flexibility (including ease of hiring and firing and flexibility in wages) and efficient use of talent (pay and productivity, capacity to attract and retain talent, and female labor force participation </a:t>
            </a:r>
            <a:r>
              <a:rPr lang="en-US" sz="1050" dirty="0"/>
              <a:t>rate). The higher the ranking, the lower the competitiveness.</a:t>
            </a:r>
          </a:p>
          <a:p>
            <a:pPr marL="0" indent="0">
              <a:buNone/>
            </a:pPr>
            <a:endParaRPr lang="en-US" sz="1050" dirty="0"/>
          </a:p>
          <a:p>
            <a:endParaRPr lang="en-US" sz="1050" dirty="0"/>
          </a:p>
        </p:txBody>
      </p:sp>
      <p:graphicFrame>
        <p:nvGraphicFramePr>
          <p:cNvPr id="4" name="Chart 3"/>
          <p:cNvGraphicFramePr>
            <a:graphicFrameLocks/>
          </p:cNvGraphicFramePr>
          <p:nvPr>
            <p:extLst>
              <p:ext uri="{D42A27DB-BD31-4B8C-83A1-F6EECF244321}">
                <p14:modId xmlns:p14="http://schemas.microsoft.com/office/powerpoint/2010/main" val="3163053282"/>
              </p:ext>
            </p:extLst>
          </p:nvPr>
        </p:nvGraphicFramePr>
        <p:xfrm>
          <a:off x="384496" y="1143000"/>
          <a:ext cx="7892729" cy="50292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a:off x="1295400" y="3240349"/>
            <a:ext cx="693420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079724" y="3014812"/>
            <a:ext cx="1667444" cy="261610"/>
          </a:xfrm>
          <a:prstGeom prst="rect">
            <a:avLst/>
          </a:prstGeom>
        </p:spPr>
        <p:txBody>
          <a:bodyPr wrap="none">
            <a:spAutoFit/>
          </a:bodyPr>
          <a:lstStyle/>
          <a:p>
            <a:r>
              <a:rPr lang="en-US" sz="1100" dirty="0"/>
              <a:t>(Global </a:t>
            </a:r>
            <a:r>
              <a:rPr lang="en-US" sz="1100" dirty="0" smtClean="0"/>
              <a:t>median rank </a:t>
            </a:r>
            <a:r>
              <a:rPr lang="en-US" sz="1100" dirty="0"/>
              <a:t>= 69)</a:t>
            </a:r>
          </a:p>
        </p:txBody>
      </p:sp>
      <p:sp>
        <p:nvSpPr>
          <p:cNvPr id="8" name="Rectangle 7"/>
          <p:cNvSpPr/>
          <p:nvPr/>
        </p:nvSpPr>
        <p:spPr>
          <a:xfrm>
            <a:off x="76200" y="76200"/>
            <a:ext cx="762901" cy="276999"/>
          </a:xfrm>
          <a:prstGeom prst="rect">
            <a:avLst/>
          </a:prstGeom>
        </p:spPr>
        <p:txBody>
          <a:bodyPr wrap="none">
            <a:spAutoFit/>
          </a:bodyPr>
          <a:lstStyle/>
          <a:p>
            <a:r>
              <a:rPr lang="en-US" sz="1200" dirty="0"/>
              <a:t>Figure </a:t>
            </a:r>
            <a:r>
              <a:rPr lang="en-US" sz="1200" dirty="0" smtClean="0"/>
              <a:t>23</a:t>
            </a:r>
            <a:endParaRPr lang="en-US" sz="1200" dirty="0"/>
          </a:p>
        </p:txBody>
      </p:sp>
    </p:spTree>
    <p:extLst>
      <p:ext uri="{BB962C8B-B14F-4D97-AF65-F5344CB8AC3E}">
        <p14:creationId xmlns:p14="http://schemas.microsoft.com/office/powerpoint/2010/main" val="16617734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489" y="6477000"/>
            <a:ext cx="8963750" cy="334963"/>
          </a:xfrm>
        </p:spPr>
        <p:txBody>
          <a:bodyPr>
            <a:noAutofit/>
          </a:bodyPr>
          <a:lstStyle/>
          <a:p>
            <a:pPr marL="0" indent="0">
              <a:buNone/>
            </a:pPr>
            <a:r>
              <a:rPr lang="en-US" sz="1000" dirty="0">
                <a:solidFill>
                  <a:prstClr val="black"/>
                </a:solidFill>
                <a:latin typeface="+mj-lt"/>
              </a:rPr>
              <a:t>OECD, 2015 </a:t>
            </a:r>
            <a:r>
              <a:rPr lang="en-US" sz="1000" i="1" dirty="0" err="1">
                <a:solidFill>
                  <a:prstClr val="black"/>
                </a:solidFill>
                <a:latin typeface="+mj-lt"/>
              </a:rPr>
              <a:t>Programme</a:t>
            </a:r>
            <a:r>
              <a:rPr lang="en-US" sz="1000" i="1" dirty="0">
                <a:solidFill>
                  <a:prstClr val="black"/>
                </a:solidFill>
                <a:latin typeface="+mj-lt"/>
              </a:rPr>
              <a:t> for International Student Assessment (PISA) </a:t>
            </a:r>
            <a:r>
              <a:rPr lang="en-US" sz="1000" dirty="0">
                <a:solidFill>
                  <a:prstClr val="black"/>
                </a:solidFill>
                <a:latin typeface="+mj-lt"/>
              </a:rPr>
              <a:t>(December 2016</a:t>
            </a:r>
            <a:r>
              <a:rPr lang="en-US" sz="1000" dirty="0" smtClean="0">
                <a:solidFill>
                  <a:prstClr val="black"/>
                </a:solidFill>
                <a:latin typeface="+mj-lt"/>
              </a:rPr>
              <a:t>). </a:t>
            </a:r>
            <a:r>
              <a:rPr lang="en-US" sz="1000" dirty="0">
                <a:latin typeface="+mj-lt"/>
              </a:rPr>
              <a:t>The </a:t>
            </a:r>
            <a:r>
              <a:rPr lang="en-US" sz="1000" dirty="0" smtClean="0">
                <a:latin typeface="+mj-lt"/>
              </a:rPr>
              <a:t>PISA </a:t>
            </a:r>
            <a:r>
              <a:rPr lang="en-US" sz="1000" dirty="0">
                <a:latin typeface="+mj-lt"/>
              </a:rPr>
              <a:t>scores measure the skills and knowledge of 15-year-old students in science, math, and reading in 72 countries</a:t>
            </a:r>
            <a:r>
              <a:rPr lang="en-US" sz="1000" dirty="0" smtClean="0">
                <a:latin typeface="+mj-lt"/>
              </a:rPr>
              <a:t>. Science, math, and reading scores are averaged.</a:t>
            </a:r>
            <a:endParaRPr lang="en-US" sz="1000" dirty="0">
              <a:latin typeface="+mj-lt"/>
            </a:endParaRPr>
          </a:p>
          <a:p>
            <a:pPr marL="0" indent="0">
              <a:buNone/>
            </a:pPr>
            <a:r>
              <a:rPr lang="en-US" sz="100" dirty="0" smtClean="0">
                <a:solidFill>
                  <a:prstClr val="black"/>
                </a:solidFill>
                <a:latin typeface="+mj-lt"/>
              </a:rPr>
              <a:t> </a:t>
            </a:r>
            <a:endParaRPr lang="en-US" sz="100" dirty="0">
              <a:solidFill>
                <a:prstClr val="black"/>
              </a:solidFill>
              <a:latin typeface="+mj-lt"/>
            </a:endParaRPr>
          </a:p>
          <a:p>
            <a:pPr marL="0" indent="0">
              <a:buNone/>
            </a:pPr>
            <a:endParaRPr lang="en-US" sz="100" dirty="0">
              <a:latin typeface="+mj-lt"/>
            </a:endParaRPr>
          </a:p>
        </p:txBody>
      </p:sp>
      <p:cxnSp>
        <p:nvCxnSpPr>
          <p:cNvPr id="7" name="Straight Connector 6"/>
          <p:cNvCxnSpPr/>
          <p:nvPr/>
        </p:nvCxnSpPr>
        <p:spPr>
          <a:xfrm flipV="1">
            <a:off x="793611" y="2667000"/>
            <a:ext cx="8197989" cy="14796"/>
          </a:xfrm>
          <a:prstGeom prst="line">
            <a:avLst/>
          </a:prstGeom>
          <a:ln w="22225">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58813" y="2403860"/>
            <a:ext cx="1127296" cy="276999"/>
          </a:xfrm>
          <a:prstGeom prst="rect">
            <a:avLst/>
          </a:prstGeom>
        </p:spPr>
        <p:txBody>
          <a:bodyPr wrap="none">
            <a:spAutoFit/>
          </a:bodyPr>
          <a:lstStyle/>
          <a:p>
            <a:r>
              <a:rPr lang="en-US" sz="1200" b="1" i="1" dirty="0" smtClean="0">
                <a:solidFill>
                  <a:schemeClr val="bg1">
                    <a:lumMod val="50000"/>
                  </a:schemeClr>
                </a:solidFill>
              </a:rPr>
              <a:t>OECD </a:t>
            </a:r>
            <a:r>
              <a:rPr lang="en-US" sz="1200" b="1" i="1" dirty="0" err="1" smtClean="0">
                <a:solidFill>
                  <a:schemeClr val="bg1">
                    <a:lumMod val="50000"/>
                  </a:schemeClr>
                </a:solidFill>
              </a:rPr>
              <a:t>Avg</a:t>
            </a:r>
            <a:r>
              <a:rPr lang="en-US" sz="1200" b="1" i="1" dirty="0" smtClean="0">
                <a:solidFill>
                  <a:schemeClr val="bg1">
                    <a:lumMod val="50000"/>
                  </a:schemeClr>
                </a:solidFill>
              </a:rPr>
              <a:t>: 490</a:t>
            </a:r>
            <a:endParaRPr lang="en-US" sz="1200" b="1" i="1" dirty="0">
              <a:solidFill>
                <a:schemeClr val="bg1">
                  <a:lumMod val="50000"/>
                </a:schemeClr>
              </a:solidFill>
            </a:endParaRPr>
          </a:p>
        </p:txBody>
      </p:sp>
      <p:sp>
        <p:nvSpPr>
          <p:cNvPr id="10" name="Rectangle 9"/>
          <p:cNvSpPr/>
          <p:nvPr/>
        </p:nvSpPr>
        <p:spPr>
          <a:xfrm>
            <a:off x="95912" y="3984"/>
            <a:ext cx="762901" cy="276999"/>
          </a:xfrm>
          <a:prstGeom prst="rect">
            <a:avLst/>
          </a:prstGeom>
        </p:spPr>
        <p:txBody>
          <a:bodyPr wrap="none">
            <a:spAutoFit/>
          </a:bodyPr>
          <a:lstStyle/>
          <a:p>
            <a:r>
              <a:rPr lang="en-US" sz="1200" dirty="0" smtClean="0"/>
              <a:t>Figure 24</a:t>
            </a:r>
            <a:endParaRPr lang="en-US" sz="1200" dirty="0"/>
          </a:p>
        </p:txBody>
      </p:sp>
      <p:graphicFrame>
        <p:nvGraphicFramePr>
          <p:cNvPr id="26" name="Chart 25"/>
          <p:cNvGraphicFramePr>
            <a:graphicFrameLocks/>
          </p:cNvGraphicFramePr>
          <p:nvPr>
            <p:extLst>
              <p:ext uri="{D42A27DB-BD31-4B8C-83A1-F6EECF244321}">
                <p14:modId xmlns:p14="http://schemas.microsoft.com/office/powerpoint/2010/main" val="906422964"/>
              </p:ext>
            </p:extLst>
          </p:nvPr>
        </p:nvGraphicFramePr>
        <p:xfrm>
          <a:off x="122816" y="550489"/>
          <a:ext cx="8898367" cy="575702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538143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0"/>
          <p:cNvSpPr txBox="1">
            <a:spLocks noChangeArrowheads="1"/>
          </p:cNvSpPr>
          <p:nvPr/>
        </p:nvSpPr>
        <p:spPr bwMode="auto">
          <a:xfrm>
            <a:off x="143490" y="6543706"/>
            <a:ext cx="888572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800" dirty="0" smtClean="0">
                <a:solidFill>
                  <a:prstClr val="black"/>
                </a:solidFill>
                <a:latin typeface="Calibri" pitchFamily="34" charset="0"/>
              </a:rPr>
              <a:t>OECD, 2015 </a:t>
            </a:r>
            <a:r>
              <a:rPr lang="en-US" sz="800" i="1" dirty="0" err="1" smtClean="0">
                <a:solidFill>
                  <a:prstClr val="black"/>
                </a:solidFill>
                <a:latin typeface="Calibri" pitchFamily="34" charset="0"/>
              </a:rPr>
              <a:t>Programme</a:t>
            </a:r>
            <a:r>
              <a:rPr lang="en-US" sz="800" i="1" dirty="0" smtClean="0">
                <a:solidFill>
                  <a:prstClr val="black"/>
                </a:solidFill>
                <a:latin typeface="Calibri" pitchFamily="34" charset="0"/>
              </a:rPr>
              <a:t> for International Student Assessment </a:t>
            </a:r>
            <a:r>
              <a:rPr lang="en-US" sz="800" i="1" dirty="0">
                <a:solidFill>
                  <a:prstClr val="black"/>
                </a:solidFill>
                <a:latin typeface="Calibri" pitchFamily="34" charset="0"/>
              </a:rPr>
              <a:t>(</a:t>
            </a:r>
            <a:r>
              <a:rPr lang="en-US" sz="800" i="1" dirty="0" smtClean="0">
                <a:solidFill>
                  <a:prstClr val="black"/>
                </a:solidFill>
                <a:latin typeface="Calibri" pitchFamily="34" charset="0"/>
              </a:rPr>
              <a:t>PISA) </a:t>
            </a:r>
            <a:r>
              <a:rPr lang="en-US" sz="800" dirty="0" smtClean="0">
                <a:solidFill>
                  <a:prstClr val="black"/>
                </a:solidFill>
                <a:latin typeface="Calibri" pitchFamily="34" charset="0"/>
              </a:rPr>
              <a:t>(December </a:t>
            </a:r>
            <a:r>
              <a:rPr lang="en-US" sz="800" dirty="0">
                <a:solidFill>
                  <a:prstClr val="black"/>
                </a:solidFill>
                <a:latin typeface="Calibri" pitchFamily="34" charset="0"/>
              </a:rPr>
              <a:t>2016). </a:t>
            </a:r>
            <a:endParaRPr lang="en-US" sz="1000" dirty="0">
              <a:solidFill>
                <a:prstClr val="black"/>
              </a:solidFill>
              <a:latin typeface="Calibri"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3351583612"/>
              </p:ext>
            </p:extLst>
          </p:nvPr>
        </p:nvGraphicFramePr>
        <p:xfrm>
          <a:off x="101478" y="470754"/>
          <a:ext cx="8941044" cy="5916491"/>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1"/>
          <p:cNvSpPr txBox="1"/>
          <p:nvPr/>
        </p:nvSpPr>
        <p:spPr>
          <a:xfrm>
            <a:off x="116864" y="4984870"/>
            <a:ext cx="754675" cy="1163973"/>
          </a:xfrm>
          <a:prstGeom prst="rect">
            <a:avLst/>
          </a:prstGeom>
          <a:solidFill>
            <a:sysClr val="window" lastClr="FFFFFF"/>
          </a:solidFill>
        </p:spPr>
        <p:style>
          <a:lnRef idx="0">
            <a:scrgbClr r="0" g="0" b="0"/>
          </a:lnRef>
          <a:fillRef idx="0">
            <a:scrgbClr r="0" g="0" b="0"/>
          </a:fillRef>
          <a:effectRef idx="0">
            <a:scrgbClr r="0" g="0" b="0"/>
          </a:effectRef>
          <a:fontRef idx="minor">
            <a:schemeClr val="tx1"/>
          </a:fontRef>
        </p:style>
        <p:txBody>
          <a:bodyPr wrap="square" tIns="18288" rIns="27432" bIns="18288"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r"/>
            <a:r>
              <a:rPr lang="en-US" sz="800"/>
              <a:t>Thailand</a:t>
            </a:r>
          </a:p>
          <a:p>
            <a:pPr algn="r"/>
            <a:r>
              <a:rPr lang="en-US" sz="800"/>
              <a:t>Georgia</a:t>
            </a:r>
          </a:p>
          <a:p>
            <a:pPr algn="r"/>
            <a:r>
              <a:rPr lang="en-US" sz="800"/>
              <a:t>Colombia</a:t>
            </a:r>
          </a:p>
          <a:p>
            <a:pPr algn="r"/>
            <a:r>
              <a:rPr lang="en-US" sz="800"/>
              <a:t>Indonesia</a:t>
            </a:r>
          </a:p>
          <a:p>
            <a:pPr algn="r"/>
            <a:r>
              <a:rPr lang="en-US" sz="800"/>
              <a:t>Peru</a:t>
            </a:r>
          </a:p>
          <a:p>
            <a:pPr algn="r"/>
            <a:r>
              <a:rPr lang="en-US" sz="800"/>
              <a:t>Macedonia</a:t>
            </a:r>
          </a:p>
          <a:p>
            <a:pPr algn="r"/>
            <a:r>
              <a:rPr lang="en-US" sz="800"/>
              <a:t>Kosovo</a:t>
            </a:r>
          </a:p>
          <a:p>
            <a:pPr algn="r"/>
            <a:r>
              <a:rPr lang="en-US" sz="800"/>
              <a:t>Dominican Rep.</a:t>
            </a:r>
          </a:p>
        </p:txBody>
      </p:sp>
      <p:sp>
        <p:nvSpPr>
          <p:cNvPr id="10" name="TextBox 2"/>
          <p:cNvSpPr txBox="1"/>
          <p:nvPr/>
        </p:nvSpPr>
        <p:spPr>
          <a:xfrm>
            <a:off x="3890230" y="4244852"/>
            <a:ext cx="706412"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b="1">
                <a:solidFill>
                  <a:schemeClr val="accent2"/>
                </a:solidFill>
              </a:rPr>
              <a:t>Moldova</a:t>
            </a:r>
          </a:p>
        </p:txBody>
      </p:sp>
      <p:sp>
        <p:nvSpPr>
          <p:cNvPr id="11" name="TextBox 6"/>
          <p:cNvSpPr txBox="1"/>
          <p:nvPr/>
        </p:nvSpPr>
        <p:spPr>
          <a:xfrm>
            <a:off x="3991342" y="4419233"/>
            <a:ext cx="630109"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b="1" dirty="0">
                <a:solidFill>
                  <a:schemeClr val="accent2"/>
                </a:solidFill>
              </a:rPr>
              <a:t>Albania</a:t>
            </a:r>
          </a:p>
        </p:txBody>
      </p:sp>
      <p:sp>
        <p:nvSpPr>
          <p:cNvPr id="12" name="TextBox 7"/>
          <p:cNvSpPr txBox="1"/>
          <p:nvPr/>
        </p:nvSpPr>
        <p:spPr>
          <a:xfrm>
            <a:off x="4473454" y="4981941"/>
            <a:ext cx="642740"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b="1" dirty="0">
                <a:solidFill>
                  <a:schemeClr val="accent2"/>
                </a:solidFill>
              </a:rPr>
              <a:t>Georgia</a:t>
            </a:r>
          </a:p>
        </p:txBody>
      </p:sp>
      <p:sp>
        <p:nvSpPr>
          <p:cNvPr id="13" name="TextBox 8"/>
          <p:cNvSpPr txBox="1"/>
          <p:nvPr/>
        </p:nvSpPr>
        <p:spPr>
          <a:xfrm>
            <a:off x="6054603" y="5478706"/>
            <a:ext cx="839269"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b="1" dirty="0">
                <a:solidFill>
                  <a:schemeClr val="accent2"/>
                </a:solidFill>
              </a:rPr>
              <a:t>Macedonia</a:t>
            </a:r>
          </a:p>
        </p:txBody>
      </p:sp>
      <p:sp>
        <p:nvSpPr>
          <p:cNvPr id="14" name="TextBox 9"/>
          <p:cNvSpPr txBox="1"/>
          <p:nvPr/>
        </p:nvSpPr>
        <p:spPr>
          <a:xfrm>
            <a:off x="6895734" y="5660414"/>
            <a:ext cx="612412" cy="264560"/>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b="1">
                <a:solidFill>
                  <a:schemeClr val="accent2"/>
                </a:solidFill>
              </a:rPr>
              <a:t>Kosovo</a:t>
            </a:r>
          </a:p>
        </p:txBody>
      </p:sp>
      <p:sp>
        <p:nvSpPr>
          <p:cNvPr id="2" name="Rectangle 1"/>
          <p:cNvSpPr/>
          <p:nvPr/>
        </p:nvSpPr>
        <p:spPr>
          <a:xfrm>
            <a:off x="25867" y="76200"/>
            <a:ext cx="762901" cy="276999"/>
          </a:xfrm>
          <a:prstGeom prst="rect">
            <a:avLst/>
          </a:prstGeom>
        </p:spPr>
        <p:txBody>
          <a:bodyPr wrap="none">
            <a:spAutoFit/>
          </a:bodyPr>
          <a:lstStyle/>
          <a:p>
            <a:r>
              <a:rPr lang="en-US" sz="1200" dirty="0"/>
              <a:t>Figure </a:t>
            </a:r>
            <a:r>
              <a:rPr lang="en-US" sz="1200" dirty="0" smtClean="0"/>
              <a:t>25</a:t>
            </a:r>
            <a:endParaRPr lang="en-US" sz="1200" dirty="0"/>
          </a:p>
        </p:txBody>
      </p:sp>
      <p:sp>
        <p:nvSpPr>
          <p:cNvPr id="3" name="Rectangle 2"/>
          <p:cNvSpPr/>
          <p:nvPr/>
        </p:nvSpPr>
        <p:spPr>
          <a:xfrm>
            <a:off x="1447800" y="1226866"/>
            <a:ext cx="575799" cy="246221"/>
          </a:xfrm>
          <a:prstGeom prst="rect">
            <a:avLst/>
          </a:prstGeom>
        </p:spPr>
        <p:txBody>
          <a:bodyPr wrap="none">
            <a:spAutoFit/>
          </a:bodyPr>
          <a:lstStyle/>
          <a:p>
            <a:r>
              <a:rPr lang="en-US" sz="1000" b="1" dirty="0" smtClean="0">
                <a:solidFill>
                  <a:schemeClr val="accent2"/>
                </a:solidFill>
              </a:rPr>
              <a:t>Estonia</a:t>
            </a:r>
            <a:endParaRPr lang="en-US" sz="1000" b="1" dirty="0">
              <a:solidFill>
                <a:schemeClr val="accent2"/>
              </a:solidFill>
            </a:endParaRPr>
          </a:p>
        </p:txBody>
      </p:sp>
      <p:sp>
        <p:nvSpPr>
          <p:cNvPr id="18" name="Rectangle 17"/>
          <p:cNvSpPr/>
          <p:nvPr/>
        </p:nvSpPr>
        <p:spPr>
          <a:xfrm>
            <a:off x="1762149" y="1743285"/>
            <a:ext cx="522900" cy="246221"/>
          </a:xfrm>
          <a:prstGeom prst="rect">
            <a:avLst/>
          </a:prstGeom>
        </p:spPr>
        <p:txBody>
          <a:bodyPr wrap="none">
            <a:spAutoFit/>
          </a:bodyPr>
          <a:lstStyle/>
          <a:p>
            <a:r>
              <a:rPr lang="en-US" sz="1000" b="1" dirty="0" smtClean="0">
                <a:solidFill>
                  <a:schemeClr val="accent2"/>
                </a:solidFill>
              </a:rPr>
              <a:t>Russia</a:t>
            </a:r>
            <a:endParaRPr lang="en-US" sz="1000" b="1" dirty="0">
              <a:solidFill>
                <a:schemeClr val="accent2"/>
              </a:solidFill>
            </a:endParaRPr>
          </a:p>
        </p:txBody>
      </p:sp>
      <p:sp>
        <p:nvSpPr>
          <p:cNvPr id="19" name="Rectangle 18"/>
          <p:cNvSpPr/>
          <p:nvPr/>
        </p:nvSpPr>
        <p:spPr>
          <a:xfrm>
            <a:off x="2247702" y="3142960"/>
            <a:ext cx="396262" cy="246221"/>
          </a:xfrm>
          <a:prstGeom prst="rect">
            <a:avLst/>
          </a:prstGeom>
        </p:spPr>
        <p:txBody>
          <a:bodyPr wrap="none">
            <a:spAutoFit/>
          </a:bodyPr>
          <a:lstStyle/>
          <a:p>
            <a:r>
              <a:rPr lang="en-US" sz="1000" b="1" dirty="0" smtClean="0">
                <a:solidFill>
                  <a:srgbClr val="00B050"/>
                </a:solidFill>
              </a:rPr>
              <a:t>U.S.</a:t>
            </a:r>
            <a:endParaRPr lang="en-US" sz="1000" b="1" dirty="0">
              <a:solidFill>
                <a:srgbClr val="00B050"/>
              </a:solidFill>
            </a:endParaRPr>
          </a:p>
        </p:txBody>
      </p:sp>
      <p:sp>
        <p:nvSpPr>
          <p:cNvPr id="20" name="Rectangle 19"/>
          <p:cNvSpPr/>
          <p:nvPr/>
        </p:nvSpPr>
        <p:spPr>
          <a:xfrm>
            <a:off x="2456156" y="3336899"/>
            <a:ext cx="567784" cy="246221"/>
          </a:xfrm>
          <a:prstGeom prst="rect">
            <a:avLst/>
          </a:prstGeom>
        </p:spPr>
        <p:txBody>
          <a:bodyPr wrap="none">
            <a:spAutoFit/>
          </a:bodyPr>
          <a:lstStyle/>
          <a:p>
            <a:r>
              <a:rPr lang="en-US" sz="1000" b="1" dirty="0" smtClean="0">
                <a:solidFill>
                  <a:schemeClr val="accent2"/>
                </a:solidFill>
              </a:rPr>
              <a:t>Croatia</a:t>
            </a:r>
            <a:endParaRPr lang="en-US" sz="1000" b="1" dirty="0">
              <a:solidFill>
                <a:schemeClr val="accent2"/>
              </a:solidFill>
            </a:endParaRPr>
          </a:p>
        </p:txBody>
      </p:sp>
      <p:sp>
        <p:nvSpPr>
          <p:cNvPr id="21" name="Rectangle 20"/>
          <p:cNvSpPr/>
          <p:nvPr/>
        </p:nvSpPr>
        <p:spPr>
          <a:xfrm>
            <a:off x="2615749" y="3198123"/>
            <a:ext cx="623889" cy="246221"/>
          </a:xfrm>
          <a:prstGeom prst="rect">
            <a:avLst/>
          </a:prstGeom>
        </p:spPr>
        <p:txBody>
          <a:bodyPr wrap="none">
            <a:spAutoFit/>
          </a:bodyPr>
          <a:lstStyle/>
          <a:p>
            <a:r>
              <a:rPr lang="en-US" sz="1000" b="1" dirty="0" smtClean="0">
                <a:solidFill>
                  <a:schemeClr val="accent2"/>
                </a:solidFill>
              </a:rPr>
              <a:t>Czech R.</a:t>
            </a:r>
            <a:endParaRPr lang="en-US" sz="1000" b="1" dirty="0">
              <a:solidFill>
                <a:schemeClr val="accent2"/>
              </a:solidFill>
            </a:endParaRPr>
          </a:p>
        </p:txBody>
      </p:sp>
      <p:sp>
        <p:nvSpPr>
          <p:cNvPr id="22" name="Rectangle 21"/>
          <p:cNvSpPr/>
          <p:nvPr/>
        </p:nvSpPr>
        <p:spPr>
          <a:xfrm>
            <a:off x="1967493" y="1868479"/>
            <a:ext cx="635110" cy="246221"/>
          </a:xfrm>
          <a:prstGeom prst="rect">
            <a:avLst/>
          </a:prstGeom>
        </p:spPr>
        <p:txBody>
          <a:bodyPr wrap="none">
            <a:spAutoFit/>
          </a:bodyPr>
          <a:lstStyle/>
          <a:p>
            <a:r>
              <a:rPr lang="en-US" sz="1000" b="1" dirty="0" smtClean="0">
                <a:solidFill>
                  <a:schemeClr val="accent2"/>
                </a:solidFill>
              </a:rPr>
              <a:t>Slovenia</a:t>
            </a:r>
            <a:endParaRPr lang="en-US" sz="1000" b="1" dirty="0">
              <a:solidFill>
                <a:schemeClr val="accent2"/>
              </a:solidFill>
            </a:endParaRPr>
          </a:p>
        </p:txBody>
      </p:sp>
      <p:sp>
        <p:nvSpPr>
          <p:cNvPr id="23" name="Rectangle 22"/>
          <p:cNvSpPr/>
          <p:nvPr/>
        </p:nvSpPr>
        <p:spPr>
          <a:xfrm>
            <a:off x="1890873" y="2030815"/>
            <a:ext cx="554960" cy="246221"/>
          </a:xfrm>
          <a:prstGeom prst="rect">
            <a:avLst/>
          </a:prstGeom>
        </p:spPr>
        <p:txBody>
          <a:bodyPr wrap="none">
            <a:spAutoFit/>
          </a:bodyPr>
          <a:lstStyle/>
          <a:p>
            <a:r>
              <a:rPr lang="en-US" sz="1000" b="1" dirty="0" smtClean="0">
                <a:solidFill>
                  <a:schemeClr val="accent2"/>
                </a:solidFill>
              </a:rPr>
              <a:t>Poland</a:t>
            </a:r>
            <a:endParaRPr lang="en-US" sz="1000" b="1" dirty="0">
              <a:solidFill>
                <a:schemeClr val="accent2"/>
              </a:solidFill>
            </a:endParaRPr>
          </a:p>
        </p:txBody>
      </p:sp>
      <p:sp>
        <p:nvSpPr>
          <p:cNvPr id="24" name="Rectangle 23"/>
          <p:cNvSpPr/>
          <p:nvPr/>
        </p:nvSpPr>
        <p:spPr>
          <a:xfrm>
            <a:off x="2023599" y="2438400"/>
            <a:ext cx="502061" cy="246221"/>
          </a:xfrm>
          <a:prstGeom prst="rect">
            <a:avLst/>
          </a:prstGeom>
        </p:spPr>
        <p:txBody>
          <a:bodyPr wrap="none">
            <a:spAutoFit/>
          </a:bodyPr>
          <a:lstStyle/>
          <a:p>
            <a:r>
              <a:rPr lang="en-US" sz="1000" b="1" dirty="0" smtClean="0">
                <a:solidFill>
                  <a:schemeClr val="accent2"/>
                </a:solidFill>
              </a:rPr>
              <a:t>Latvia</a:t>
            </a:r>
            <a:endParaRPr lang="en-US" sz="1000" b="1" dirty="0">
              <a:solidFill>
                <a:schemeClr val="accent2"/>
              </a:solidFill>
            </a:endParaRPr>
          </a:p>
        </p:txBody>
      </p:sp>
      <p:sp>
        <p:nvSpPr>
          <p:cNvPr id="25" name="Rectangle 24"/>
          <p:cNvSpPr/>
          <p:nvPr/>
        </p:nvSpPr>
        <p:spPr>
          <a:xfrm>
            <a:off x="3111814" y="3418624"/>
            <a:ext cx="663964" cy="246221"/>
          </a:xfrm>
          <a:prstGeom prst="rect">
            <a:avLst/>
          </a:prstGeom>
        </p:spPr>
        <p:txBody>
          <a:bodyPr wrap="none">
            <a:spAutoFit/>
          </a:bodyPr>
          <a:lstStyle/>
          <a:p>
            <a:r>
              <a:rPr lang="en-US" sz="1000" dirty="0" smtClean="0">
                <a:solidFill>
                  <a:schemeClr val="accent2"/>
                </a:solidFill>
              </a:rPr>
              <a:t>Lithuania</a:t>
            </a:r>
            <a:endParaRPr lang="en-US" sz="1000" dirty="0">
              <a:solidFill>
                <a:schemeClr val="accent2"/>
              </a:solidFill>
            </a:endParaRPr>
          </a:p>
        </p:txBody>
      </p:sp>
      <p:sp>
        <p:nvSpPr>
          <p:cNvPr id="26" name="Rectangle 25"/>
          <p:cNvSpPr/>
          <p:nvPr/>
        </p:nvSpPr>
        <p:spPr>
          <a:xfrm>
            <a:off x="2963113" y="3686585"/>
            <a:ext cx="606256" cy="246221"/>
          </a:xfrm>
          <a:prstGeom prst="rect">
            <a:avLst/>
          </a:prstGeom>
        </p:spPr>
        <p:txBody>
          <a:bodyPr wrap="none">
            <a:spAutoFit/>
          </a:bodyPr>
          <a:lstStyle/>
          <a:p>
            <a:r>
              <a:rPr lang="en-US" sz="1000" dirty="0" smtClean="0">
                <a:solidFill>
                  <a:schemeClr val="accent2"/>
                </a:solidFill>
              </a:rPr>
              <a:t>Slovakia</a:t>
            </a:r>
            <a:endParaRPr lang="en-US" sz="1000" dirty="0">
              <a:solidFill>
                <a:schemeClr val="accent2"/>
              </a:solidFill>
            </a:endParaRPr>
          </a:p>
        </p:txBody>
      </p:sp>
      <p:sp>
        <p:nvSpPr>
          <p:cNvPr id="27" name="Rectangle 26"/>
          <p:cNvSpPr/>
          <p:nvPr/>
        </p:nvSpPr>
        <p:spPr>
          <a:xfrm>
            <a:off x="3404532" y="3998631"/>
            <a:ext cx="641522" cy="246221"/>
          </a:xfrm>
          <a:prstGeom prst="rect">
            <a:avLst/>
          </a:prstGeom>
        </p:spPr>
        <p:txBody>
          <a:bodyPr wrap="none">
            <a:spAutoFit/>
          </a:bodyPr>
          <a:lstStyle/>
          <a:p>
            <a:r>
              <a:rPr lang="en-US" sz="1000" dirty="0" smtClean="0">
                <a:solidFill>
                  <a:schemeClr val="accent2"/>
                </a:solidFill>
              </a:rPr>
              <a:t>Romania</a:t>
            </a:r>
            <a:endParaRPr lang="en-US" sz="1000" dirty="0">
              <a:solidFill>
                <a:schemeClr val="accent2"/>
              </a:solidFill>
            </a:endParaRPr>
          </a:p>
        </p:txBody>
      </p:sp>
      <p:sp>
        <p:nvSpPr>
          <p:cNvPr id="28" name="Rectangle 27"/>
          <p:cNvSpPr/>
          <p:nvPr/>
        </p:nvSpPr>
        <p:spPr>
          <a:xfrm>
            <a:off x="3978492" y="4115025"/>
            <a:ext cx="607859" cy="246221"/>
          </a:xfrm>
          <a:prstGeom prst="rect">
            <a:avLst/>
          </a:prstGeom>
        </p:spPr>
        <p:txBody>
          <a:bodyPr wrap="none">
            <a:spAutoFit/>
          </a:bodyPr>
          <a:lstStyle/>
          <a:p>
            <a:r>
              <a:rPr lang="en-US" sz="1000" dirty="0" smtClean="0">
                <a:solidFill>
                  <a:schemeClr val="accent2"/>
                </a:solidFill>
              </a:rPr>
              <a:t>Bulgaria</a:t>
            </a:r>
            <a:endParaRPr lang="en-US" sz="1000" dirty="0">
              <a:solidFill>
                <a:schemeClr val="accent2"/>
              </a:solidFill>
            </a:endParaRPr>
          </a:p>
        </p:txBody>
      </p:sp>
      <p:sp>
        <p:nvSpPr>
          <p:cNvPr id="29" name="Rectangle 28"/>
          <p:cNvSpPr/>
          <p:nvPr/>
        </p:nvSpPr>
        <p:spPr>
          <a:xfrm>
            <a:off x="4243436" y="4668199"/>
            <a:ext cx="840295" cy="246221"/>
          </a:xfrm>
          <a:prstGeom prst="rect">
            <a:avLst/>
          </a:prstGeom>
        </p:spPr>
        <p:txBody>
          <a:bodyPr wrap="none">
            <a:spAutoFit/>
          </a:bodyPr>
          <a:lstStyle/>
          <a:p>
            <a:r>
              <a:rPr lang="en-US" sz="1000" dirty="0" smtClean="0">
                <a:solidFill>
                  <a:schemeClr val="accent2"/>
                </a:solidFill>
              </a:rPr>
              <a:t>Montenegro</a:t>
            </a:r>
            <a:endParaRPr lang="en-US" sz="1000" dirty="0">
              <a:solidFill>
                <a:schemeClr val="accent2"/>
              </a:solidFill>
            </a:endParaRPr>
          </a:p>
        </p:txBody>
      </p:sp>
    </p:spTree>
    <p:extLst>
      <p:ext uri="{BB962C8B-B14F-4D97-AF65-F5344CB8AC3E}">
        <p14:creationId xmlns:p14="http://schemas.microsoft.com/office/powerpoint/2010/main" val="1702300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077200" cy="258762"/>
          </a:xfrm>
        </p:spPr>
        <p:txBody>
          <a:bodyPr>
            <a:noAutofit/>
          </a:bodyPr>
          <a:lstStyle/>
          <a:p>
            <a:r>
              <a:rPr lang="en-US" sz="1600" b="1" dirty="0"/>
              <a:t>Economic and Democratic Reforms in Eastern Europe and Eurasia in </a:t>
            </a:r>
            <a:r>
              <a:rPr lang="en-US" sz="1600" b="1" dirty="0" smtClean="0"/>
              <a:t>2017</a:t>
            </a:r>
            <a:endParaRPr lang="en-US" sz="1600" b="1" dirty="0"/>
          </a:p>
        </p:txBody>
      </p:sp>
      <p:sp>
        <p:nvSpPr>
          <p:cNvPr id="3" name="Content Placeholder 2"/>
          <p:cNvSpPr>
            <a:spLocks noGrp="1"/>
          </p:cNvSpPr>
          <p:nvPr>
            <p:ph idx="1"/>
          </p:nvPr>
        </p:nvSpPr>
        <p:spPr>
          <a:xfrm>
            <a:off x="32409" y="6324600"/>
            <a:ext cx="8870704" cy="487363"/>
          </a:xfrm>
        </p:spPr>
        <p:txBody>
          <a:bodyPr>
            <a:noAutofit/>
          </a:bodyPr>
          <a:lstStyle/>
          <a:p>
            <a:pPr marL="0" indent="0">
              <a:buNone/>
            </a:pPr>
            <a:r>
              <a:rPr lang="en-US" sz="900" dirty="0">
                <a:solidFill>
                  <a:prstClr val="black"/>
                </a:solidFill>
              </a:rPr>
              <a:t>USAID/E&amp;E Monitoring Country Progress (MCP) team.  Ratings are based on a 1 to 5 scale, with 5 representing most advanced.  Data derived from Freedom House, </a:t>
            </a:r>
            <a:r>
              <a:rPr lang="en-US" sz="900" i="1" dirty="0">
                <a:solidFill>
                  <a:prstClr val="black"/>
                </a:solidFill>
              </a:rPr>
              <a:t>Nations in Transit </a:t>
            </a:r>
            <a:r>
              <a:rPr lang="en-US" sz="900" dirty="0">
                <a:solidFill>
                  <a:prstClr val="black"/>
                </a:solidFill>
              </a:rPr>
              <a:t>(April 2017); Freedom House, </a:t>
            </a:r>
            <a:r>
              <a:rPr lang="en-US" sz="900" i="1" dirty="0">
                <a:solidFill>
                  <a:prstClr val="black"/>
                </a:solidFill>
              </a:rPr>
              <a:t>Freedom in the World </a:t>
            </a:r>
            <a:r>
              <a:rPr lang="en-US" sz="900" dirty="0">
                <a:solidFill>
                  <a:prstClr val="black"/>
                </a:solidFill>
              </a:rPr>
              <a:t>(January </a:t>
            </a:r>
            <a:r>
              <a:rPr lang="en-US" sz="900" dirty="0" smtClean="0">
                <a:solidFill>
                  <a:prstClr val="black"/>
                </a:solidFill>
              </a:rPr>
              <a:t>2018),</a:t>
            </a:r>
            <a:r>
              <a:rPr lang="en-US" sz="900" dirty="0">
                <a:solidFill>
                  <a:prstClr val="black"/>
                </a:solidFill>
              </a:rPr>
              <a:t>and the European Bank for Reconstruction and Development (EBRD), </a:t>
            </a:r>
            <a:r>
              <a:rPr lang="en-US" sz="900" i="1" dirty="0">
                <a:solidFill>
                  <a:prstClr val="black"/>
                </a:solidFill>
              </a:rPr>
              <a:t>Transition Report </a:t>
            </a:r>
            <a:r>
              <a:rPr lang="en-US" sz="900" dirty="0">
                <a:solidFill>
                  <a:prstClr val="black"/>
                </a:solidFill>
              </a:rPr>
              <a:t>(November 2017). Advanced comparator countries include Germany, Sweden, and the United States.</a:t>
            </a:r>
            <a:endParaRPr lang="en-US" sz="900" dirty="0">
              <a:solidFill>
                <a:srgbClr val="FF0000"/>
              </a:solidFill>
            </a:endParaRPr>
          </a:p>
          <a:p>
            <a:endParaRPr lang="en-US" sz="900" dirty="0"/>
          </a:p>
        </p:txBody>
      </p:sp>
      <p:graphicFrame>
        <p:nvGraphicFramePr>
          <p:cNvPr id="4" name="Chart 3"/>
          <p:cNvGraphicFramePr>
            <a:graphicFrameLocks/>
          </p:cNvGraphicFramePr>
          <p:nvPr>
            <p:extLst>
              <p:ext uri="{D42A27DB-BD31-4B8C-83A1-F6EECF244321}">
                <p14:modId xmlns:p14="http://schemas.microsoft.com/office/powerpoint/2010/main" val="3628566060"/>
              </p:ext>
            </p:extLst>
          </p:nvPr>
        </p:nvGraphicFramePr>
        <p:xfrm>
          <a:off x="1143000" y="457200"/>
          <a:ext cx="6217436" cy="5867009"/>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32409" y="391"/>
            <a:ext cx="684355"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1</a:t>
            </a:r>
            <a:endParaRPr lang="en-US" sz="1200" dirty="0">
              <a:solidFill>
                <a:srgbClr val="000000"/>
              </a:solidFill>
              <a:latin typeface="Calibri" pitchFamily="34" charset="0"/>
            </a:endParaRPr>
          </a:p>
        </p:txBody>
      </p:sp>
      <p:sp>
        <p:nvSpPr>
          <p:cNvPr id="6" name="Rectangle 5"/>
          <p:cNvSpPr/>
          <p:nvPr/>
        </p:nvSpPr>
        <p:spPr>
          <a:xfrm>
            <a:off x="6498771" y="1603607"/>
            <a:ext cx="1273629" cy="338554"/>
          </a:xfrm>
          <a:prstGeom prst="rect">
            <a:avLst/>
          </a:prstGeom>
        </p:spPr>
        <p:txBody>
          <a:bodyPr wrap="square">
            <a:spAutoFit/>
          </a:bodyPr>
          <a:lstStyle/>
          <a:p>
            <a:r>
              <a:rPr lang="en-US" sz="800" dirty="0">
                <a:solidFill>
                  <a:srgbClr val="000000"/>
                </a:solidFill>
                <a:latin typeface="Calibri" pitchFamily="34" charset="0"/>
              </a:rPr>
              <a:t>Advanced </a:t>
            </a:r>
            <a:endParaRPr lang="en-US" sz="800" dirty="0" smtClean="0">
              <a:solidFill>
                <a:srgbClr val="000000"/>
              </a:solidFill>
              <a:latin typeface="Calibri" pitchFamily="34" charset="0"/>
            </a:endParaRPr>
          </a:p>
          <a:p>
            <a:r>
              <a:rPr lang="en-US" sz="800" dirty="0" smtClean="0">
                <a:solidFill>
                  <a:srgbClr val="000000"/>
                </a:solidFill>
                <a:latin typeface="Calibri" pitchFamily="34" charset="0"/>
              </a:rPr>
              <a:t>Comparators</a:t>
            </a:r>
            <a:endParaRPr lang="en-US" sz="800" dirty="0">
              <a:solidFill>
                <a:srgbClr val="000000"/>
              </a:solidFill>
              <a:latin typeface="Calibri" pitchFamily="34" charset="0"/>
            </a:endParaRPr>
          </a:p>
        </p:txBody>
      </p:sp>
      <p:sp>
        <p:nvSpPr>
          <p:cNvPr id="7" name="Rectangle 6"/>
          <p:cNvSpPr/>
          <p:nvPr/>
        </p:nvSpPr>
        <p:spPr>
          <a:xfrm>
            <a:off x="5836217" y="2160236"/>
            <a:ext cx="490840" cy="215444"/>
          </a:xfrm>
          <a:prstGeom prst="rect">
            <a:avLst/>
          </a:prstGeom>
        </p:spPr>
        <p:txBody>
          <a:bodyPr wrap="none">
            <a:spAutoFit/>
          </a:bodyPr>
          <a:lstStyle/>
          <a:p>
            <a:r>
              <a:rPr lang="en-US" sz="800" dirty="0">
                <a:solidFill>
                  <a:srgbClr val="000000"/>
                </a:solidFill>
                <a:latin typeface="Calibri" pitchFamily="34" charset="0"/>
              </a:rPr>
              <a:t>Estonia</a:t>
            </a:r>
          </a:p>
        </p:txBody>
      </p:sp>
      <p:sp>
        <p:nvSpPr>
          <p:cNvPr id="8" name="Rectangle 7"/>
          <p:cNvSpPr/>
          <p:nvPr/>
        </p:nvSpPr>
        <p:spPr>
          <a:xfrm>
            <a:off x="6148104" y="2371206"/>
            <a:ext cx="535724" cy="215444"/>
          </a:xfrm>
          <a:prstGeom prst="rect">
            <a:avLst/>
          </a:prstGeom>
        </p:spPr>
        <p:txBody>
          <a:bodyPr wrap="none">
            <a:spAutoFit/>
          </a:bodyPr>
          <a:lstStyle/>
          <a:p>
            <a:r>
              <a:rPr lang="en-US" sz="800" dirty="0">
                <a:solidFill>
                  <a:srgbClr val="000000"/>
                </a:solidFill>
                <a:latin typeface="Calibri" pitchFamily="34" charset="0"/>
              </a:rPr>
              <a:t>Slovenia</a:t>
            </a:r>
          </a:p>
        </p:txBody>
      </p:sp>
      <p:sp>
        <p:nvSpPr>
          <p:cNvPr id="9" name="Rectangle 8"/>
          <p:cNvSpPr/>
          <p:nvPr/>
        </p:nvSpPr>
        <p:spPr>
          <a:xfrm>
            <a:off x="6200202" y="2586650"/>
            <a:ext cx="431528" cy="215444"/>
          </a:xfrm>
          <a:prstGeom prst="rect">
            <a:avLst/>
          </a:prstGeom>
        </p:spPr>
        <p:txBody>
          <a:bodyPr wrap="none">
            <a:spAutoFit/>
          </a:bodyPr>
          <a:lstStyle/>
          <a:p>
            <a:r>
              <a:rPr lang="en-US" sz="800" dirty="0">
                <a:solidFill>
                  <a:srgbClr val="000000"/>
                </a:solidFill>
                <a:latin typeface="Calibri" pitchFamily="34" charset="0"/>
              </a:rPr>
              <a:t>Latvia</a:t>
            </a:r>
          </a:p>
        </p:txBody>
      </p:sp>
      <p:sp>
        <p:nvSpPr>
          <p:cNvPr id="10" name="Rectangle 9"/>
          <p:cNvSpPr/>
          <p:nvPr/>
        </p:nvSpPr>
        <p:spPr>
          <a:xfrm>
            <a:off x="5789014" y="2655762"/>
            <a:ext cx="572593" cy="215444"/>
          </a:xfrm>
          <a:prstGeom prst="rect">
            <a:avLst/>
          </a:prstGeom>
        </p:spPr>
        <p:txBody>
          <a:bodyPr wrap="none">
            <a:spAutoFit/>
          </a:bodyPr>
          <a:lstStyle/>
          <a:p>
            <a:r>
              <a:rPr lang="en-US" sz="800" dirty="0">
                <a:solidFill>
                  <a:srgbClr val="000000"/>
                </a:solidFill>
                <a:latin typeface="Calibri" pitchFamily="34" charset="0"/>
              </a:rPr>
              <a:t>Lithuania</a:t>
            </a:r>
          </a:p>
        </p:txBody>
      </p:sp>
      <p:sp>
        <p:nvSpPr>
          <p:cNvPr id="12" name="Rectangle 11"/>
          <p:cNvSpPr/>
          <p:nvPr/>
        </p:nvSpPr>
        <p:spPr>
          <a:xfrm>
            <a:off x="5511722" y="2494394"/>
            <a:ext cx="526106" cy="215444"/>
          </a:xfrm>
          <a:prstGeom prst="rect">
            <a:avLst/>
          </a:prstGeom>
        </p:spPr>
        <p:txBody>
          <a:bodyPr wrap="none">
            <a:spAutoFit/>
          </a:bodyPr>
          <a:lstStyle/>
          <a:p>
            <a:r>
              <a:rPr lang="en-US" sz="800" dirty="0">
                <a:solidFill>
                  <a:srgbClr val="000000"/>
                </a:solidFill>
                <a:latin typeface="Calibri" pitchFamily="34" charset="0"/>
              </a:rPr>
              <a:t>Slovakia</a:t>
            </a:r>
          </a:p>
        </p:txBody>
      </p:sp>
      <p:sp>
        <p:nvSpPr>
          <p:cNvPr id="13" name="Rectangle 12"/>
          <p:cNvSpPr/>
          <p:nvPr/>
        </p:nvSpPr>
        <p:spPr>
          <a:xfrm>
            <a:off x="5274317" y="2725617"/>
            <a:ext cx="474810" cy="215444"/>
          </a:xfrm>
          <a:prstGeom prst="rect">
            <a:avLst/>
          </a:prstGeom>
        </p:spPr>
        <p:txBody>
          <a:bodyPr wrap="none">
            <a:spAutoFit/>
          </a:bodyPr>
          <a:lstStyle/>
          <a:p>
            <a:r>
              <a:rPr lang="en-US" sz="800" dirty="0">
                <a:solidFill>
                  <a:srgbClr val="000000"/>
                </a:solidFill>
                <a:latin typeface="Calibri" pitchFamily="34" charset="0"/>
              </a:rPr>
              <a:t>Poland</a:t>
            </a:r>
          </a:p>
        </p:txBody>
      </p:sp>
      <p:sp>
        <p:nvSpPr>
          <p:cNvPr id="15" name="Rectangle 14"/>
          <p:cNvSpPr/>
          <p:nvPr/>
        </p:nvSpPr>
        <p:spPr>
          <a:xfrm>
            <a:off x="4669836" y="2709838"/>
            <a:ext cx="537327" cy="215444"/>
          </a:xfrm>
          <a:prstGeom prst="rect">
            <a:avLst/>
          </a:prstGeom>
        </p:spPr>
        <p:txBody>
          <a:bodyPr wrap="none">
            <a:spAutoFit/>
          </a:bodyPr>
          <a:lstStyle/>
          <a:p>
            <a:r>
              <a:rPr lang="en-US" sz="800" dirty="0">
                <a:solidFill>
                  <a:srgbClr val="000000"/>
                </a:solidFill>
                <a:latin typeface="Calibri" pitchFamily="34" charset="0"/>
              </a:rPr>
              <a:t>Hungary</a:t>
            </a:r>
          </a:p>
        </p:txBody>
      </p:sp>
      <p:sp>
        <p:nvSpPr>
          <p:cNvPr id="16" name="Rectangle 15"/>
          <p:cNvSpPr/>
          <p:nvPr/>
        </p:nvSpPr>
        <p:spPr>
          <a:xfrm>
            <a:off x="4996837" y="3048000"/>
            <a:ext cx="554960" cy="215444"/>
          </a:xfrm>
          <a:prstGeom prst="rect">
            <a:avLst/>
          </a:prstGeom>
        </p:spPr>
        <p:txBody>
          <a:bodyPr wrap="none">
            <a:spAutoFit/>
          </a:bodyPr>
          <a:lstStyle/>
          <a:p>
            <a:r>
              <a:rPr lang="en-US" sz="800" dirty="0">
                <a:solidFill>
                  <a:srgbClr val="000000"/>
                </a:solidFill>
                <a:latin typeface="Calibri" pitchFamily="34" charset="0"/>
              </a:rPr>
              <a:t>Romania</a:t>
            </a:r>
          </a:p>
        </p:txBody>
      </p:sp>
      <p:sp>
        <p:nvSpPr>
          <p:cNvPr id="17" name="Rectangle 16"/>
          <p:cNvSpPr/>
          <p:nvPr/>
        </p:nvSpPr>
        <p:spPr>
          <a:xfrm>
            <a:off x="4938500" y="3276991"/>
            <a:ext cx="526106" cy="215444"/>
          </a:xfrm>
          <a:prstGeom prst="rect">
            <a:avLst/>
          </a:prstGeom>
        </p:spPr>
        <p:txBody>
          <a:bodyPr wrap="none">
            <a:spAutoFit/>
          </a:bodyPr>
          <a:lstStyle/>
          <a:p>
            <a:r>
              <a:rPr lang="en-US" sz="800" dirty="0">
                <a:solidFill>
                  <a:srgbClr val="000000"/>
                </a:solidFill>
                <a:latin typeface="Calibri" pitchFamily="34" charset="0"/>
              </a:rPr>
              <a:t>Bulgaria</a:t>
            </a:r>
          </a:p>
        </p:txBody>
      </p:sp>
      <p:sp>
        <p:nvSpPr>
          <p:cNvPr id="18" name="Rectangle 17"/>
          <p:cNvSpPr/>
          <p:nvPr/>
        </p:nvSpPr>
        <p:spPr>
          <a:xfrm>
            <a:off x="4246994" y="2960248"/>
            <a:ext cx="486030" cy="215444"/>
          </a:xfrm>
          <a:prstGeom prst="rect">
            <a:avLst/>
          </a:prstGeom>
        </p:spPr>
        <p:txBody>
          <a:bodyPr wrap="none">
            <a:spAutoFit/>
          </a:bodyPr>
          <a:lstStyle/>
          <a:p>
            <a:r>
              <a:rPr lang="en-US" sz="800" dirty="0">
                <a:solidFill>
                  <a:srgbClr val="000000"/>
                </a:solidFill>
                <a:latin typeface="Calibri" pitchFamily="34" charset="0"/>
              </a:rPr>
              <a:t>Croatia</a:t>
            </a:r>
          </a:p>
        </p:txBody>
      </p:sp>
      <p:sp>
        <p:nvSpPr>
          <p:cNvPr id="19" name="Rectangle 18"/>
          <p:cNvSpPr/>
          <p:nvPr/>
        </p:nvSpPr>
        <p:spPr>
          <a:xfrm>
            <a:off x="4130212" y="3323195"/>
            <a:ext cx="710451" cy="215444"/>
          </a:xfrm>
          <a:prstGeom prst="rect">
            <a:avLst/>
          </a:prstGeom>
        </p:spPr>
        <p:txBody>
          <a:bodyPr wrap="none">
            <a:spAutoFit/>
          </a:bodyPr>
          <a:lstStyle/>
          <a:p>
            <a:r>
              <a:rPr lang="en-US" sz="800" dirty="0">
                <a:solidFill>
                  <a:srgbClr val="000000"/>
                </a:solidFill>
                <a:latin typeface="Calibri" pitchFamily="34" charset="0"/>
              </a:rPr>
              <a:t>Montenegro</a:t>
            </a:r>
          </a:p>
        </p:txBody>
      </p:sp>
      <p:sp>
        <p:nvSpPr>
          <p:cNvPr id="20" name="Rectangle 19"/>
          <p:cNvSpPr/>
          <p:nvPr/>
        </p:nvSpPr>
        <p:spPr>
          <a:xfrm>
            <a:off x="4447574" y="3538248"/>
            <a:ext cx="445956" cy="215444"/>
          </a:xfrm>
          <a:prstGeom prst="rect">
            <a:avLst/>
          </a:prstGeom>
        </p:spPr>
        <p:txBody>
          <a:bodyPr wrap="none">
            <a:spAutoFit/>
          </a:bodyPr>
          <a:lstStyle/>
          <a:p>
            <a:r>
              <a:rPr lang="en-US" sz="800" dirty="0">
                <a:solidFill>
                  <a:srgbClr val="000000"/>
                </a:solidFill>
                <a:latin typeface="Calibri" pitchFamily="34" charset="0"/>
              </a:rPr>
              <a:t>Serbia</a:t>
            </a:r>
          </a:p>
        </p:txBody>
      </p:sp>
      <p:sp>
        <p:nvSpPr>
          <p:cNvPr id="21" name="Rectangle 20"/>
          <p:cNvSpPr/>
          <p:nvPr/>
        </p:nvSpPr>
        <p:spPr>
          <a:xfrm>
            <a:off x="4291093" y="3886591"/>
            <a:ext cx="500458" cy="215444"/>
          </a:xfrm>
          <a:prstGeom prst="rect">
            <a:avLst/>
          </a:prstGeom>
        </p:spPr>
        <p:txBody>
          <a:bodyPr wrap="none">
            <a:spAutoFit/>
          </a:bodyPr>
          <a:lstStyle/>
          <a:p>
            <a:r>
              <a:rPr lang="en-US" sz="800" dirty="0">
                <a:solidFill>
                  <a:srgbClr val="000000"/>
                </a:solidFill>
                <a:latin typeface="Calibri" pitchFamily="34" charset="0"/>
              </a:rPr>
              <a:t>Albania</a:t>
            </a:r>
          </a:p>
        </p:txBody>
      </p:sp>
      <p:sp>
        <p:nvSpPr>
          <p:cNvPr id="23" name="Rectangle 22"/>
          <p:cNvSpPr/>
          <p:nvPr/>
        </p:nvSpPr>
        <p:spPr>
          <a:xfrm>
            <a:off x="3987339" y="3624589"/>
            <a:ext cx="654346" cy="215444"/>
          </a:xfrm>
          <a:prstGeom prst="rect">
            <a:avLst/>
          </a:prstGeom>
        </p:spPr>
        <p:txBody>
          <a:bodyPr wrap="none">
            <a:spAutoFit/>
          </a:bodyPr>
          <a:lstStyle/>
          <a:p>
            <a:r>
              <a:rPr lang="en-US" sz="800" dirty="0">
                <a:solidFill>
                  <a:srgbClr val="000000"/>
                </a:solidFill>
                <a:latin typeface="Calibri" pitchFamily="34" charset="0"/>
              </a:rPr>
              <a:t>Macedonia</a:t>
            </a:r>
          </a:p>
        </p:txBody>
      </p:sp>
      <p:sp>
        <p:nvSpPr>
          <p:cNvPr id="24" name="Rectangle 23"/>
          <p:cNvSpPr/>
          <p:nvPr/>
        </p:nvSpPr>
        <p:spPr>
          <a:xfrm>
            <a:off x="3609717" y="3299153"/>
            <a:ext cx="511679" cy="215444"/>
          </a:xfrm>
          <a:prstGeom prst="rect">
            <a:avLst/>
          </a:prstGeom>
        </p:spPr>
        <p:txBody>
          <a:bodyPr wrap="none">
            <a:spAutoFit/>
          </a:bodyPr>
          <a:lstStyle/>
          <a:p>
            <a:r>
              <a:rPr lang="en-US" sz="800" dirty="0">
                <a:solidFill>
                  <a:srgbClr val="000000"/>
                </a:solidFill>
                <a:latin typeface="Calibri" pitchFamily="34" charset="0"/>
              </a:rPr>
              <a:t>Georgia</a:t>
            </a:r>
          </a:p>
        </p:txBody>
      </p:sp>
      <p:sp>
        <p:nvSpPr>
          <p:cNvPr id="25" name="Rectangle 24"/>
          <p:cNvSpPr/>
          <p:nvPr/>
        </p:nvSpPr>
        <p:spPr>
          <a:xfrm>
            <a:off x="3609717" y="3666645"/>
            <a:ext cx="511679" cy="215444"/>
          </a:xfrm>
          <a:prstGeom prst="rect">
            <a:avLst/>
          </a:prstGeom>
        </p:spPr>
        <p:txBody>
          <a:bodyPr wrap="none">
            <a:spAutoFit/>
          </a:bodyPr>
          <a:lstStyle/>
          <a:p>
            <a:r>
              <a:rPr lang="en-US" sz="800" dirty="0">
                <a:solidFill>
                  <a:srgbClr val="000000"/>
                </a:solidFill>
                <a:latin typeface="Calibri" pitchFamily="34" charset="0"/>
              </a:rPr>
              <a:t>Ukraine</a:t>
            </a:r>
          </a:p>
        </p:txBody>
      </p:sp>
      <p:sp>
        <p:nvSpPr>
          <p:cNvPr id="26" name="Rectangle 25"/>
          <p:cNvSpPr/>
          <p:nvPr/>
        </p:nvSpPr>
        <p:spPr>
          <a:xfrm>
            <a:off x="3891438" y="3949281"/>
            <a:ext cx="336952" cy="215444"/>
          </a:xfrm>
          <a:prstGeom prst="rect">
            <a:avLst/>
          </a:prstGeom>
        </p:spPr>
        <p:txBody>
          <a:bodyPr wrap="none">
            <a:spAutoFit/>
          </a:bodyPr>
          <a:lstStyle/>
          <a:p>
            <a:r>
              <a:rPr lang="en-US" sz="800" dirty="0">
                <a:solidFill>
                  <a:srgbClr val="000000"/>
                </a:solidFill>
                <a:latin typeface="Calibri" pitchFamily="34" charset="0"/>
              </a:rPr>
              <a:t>B-H</a:t>
            </a:r>
          </a:p>
        </p:txBody>
      </p:sp>
      <p:sp>
        <p:nvSpPr>
          <p:cNvPr id="27" name="Rectangle 26"/>
          <p:cNvSpPr/>
          <p:nvPr/>
        </p:nvSpPr>
        <p:spPr>
          <a:xfrm>
            <a:off x="3414690" y="4321276"/>
            <a:ext cx="487634" cy="215444"/>
          </a:xfrm>
          <a:prstGeom prst="rect">
            <a:avLst/>
          </a:prstGeom>
        </p:spPr>
        <p:txBody>
          <a:bodyPr wrap="none">
            <a:spAutoFit/>
          </a:bodyPr>
          <a:lstStyle/>
          <a:p>
            <a:r>
              <a:rPr lang="en-US" sz="800" dirty="0">
                <a:solidFill>
                  <a:srgbClr val="000000"/>
                </a:solidFill>
                <a:latin typeface="Calibri" pitchFamily="34" charset="0"/>
              </a:rPr>
              <a:t>Kosovo</a:t>
            </a:r>
          </a:p>
        </p:txBody>
      </p:sp>
      <p:sp>
        <p:nvSpPr>
          <p:cNvPr id="28" name="Rectangle 27"/>
          <p:cNvSpPr/>
          <p:nvPr/>
        </p:nvSpPr>
        <p:spPr>
          <a:xfrm>
            <a:off x="3283797" y="3904251"/>
            <a:ext cx="556563" cy="215444"/>
          </a:xfrm>
          <a:prstGeom prst="rect">
            <a:avLst/>
          </a:prstGeom>
        </p:spPr>
        <p:txBody>
          <a:bodyPr wrap="none">
            <a:spAutoFit/>
          </a:bodyPr>
          <a:lstStyle/>
          <a:p>
            <a:r>
              <a:rPr lang="en-US" sz="800" dirty="0">
                <a:solidFill>
                  <a:srgbClr val="000000"/>
                </a:solidFill>
                <a:latin typeface="Calibri" pitchFamily="34" charset="0"/>
              </a:rPr>
              <a:t>Moldova</a:t>
            </a:r>
          </a:p>
        </p:txBody>
      </p:sp>
      <p:sp>
        <p:nvSpPr>
          <p:cNvPr id="29" name="Rectangle 28"/>
          <p:cNvSpPr/>
          <p:nvPr/>
        </p:nvSpPr>
        <p:spPr>
          <a:xfrm>
            <a:off x="2883090" y="3418506"/>
            <a:ext cx="540533" cy="215444"/>
          </a:xfrm>
          <a:prstGeom prst="rect">
            <a:avLst/>
          </a:prstGeom>
        </p:spPr>
        <p:txBody>
          <a:bodyPr wrap="none">
            <a:spAutoFit/>
          </a:bodyPr>
          <a:lstStyle/>
          <a:p>
            <a:r>
              <a:rPr lang="en-US" sz="800" dirty="0">
                <a:solidFill>
                  <a:srgbClr val="000000"/>
                </a:solidFill>
                <a:latin typeface="Calibri" pitchFamily="34" charset="0"/>
              </a:rPr>
              <a:t>Armenia</a:t>
            </a:r>
          </a:p>
        </p:txBody>
      </p:sp>
      <p:sp>
        <p:nvSpPr>
          <p:cNvPr id="30" name="Rectangle 29"/>
          <p:cNvSpPr/>
          <p:nvPr/>
        </p:nvSpPr>
        <p:spPr>
          <a:xfrm>
            <a:off x="1991555" y="3395636"/>
            <a:ext cx="449162" cy="215444"/>
          </a:xfrm>
          <a:prstGeom prst="rect">
            <a:avLst/>
          </a:prstGeom>
        </p:spPr>
        <p:txBody>
          <a:bodyPr wrap="none">
            <a:spAutoFit/>
          </a:bodyPr>
          <a:lstStyle/>
          <a:p>
            <a:r>
              <a:rPr lang="en-US" sz="800" dirty="0">
                <a:solidFill>
                  <a:srgbClr val="000000"/>
                </a:solidFill>
                <a:latin typeface="Calibri" pitchFamily="34" charset="0"/>
              </a:rPr>
              <a:t>Russia</a:t>
            </a:r>
          </a:p>
        </p:txBody>
      </p:sp>
      <p:sp>
        <p:nvSpPr>
          <p:cNvPr id="31" name="Rectangle 30"/>
          <p:cNvSpPr/>
          <p:nvPr/>
        </p:nvSpPr>
        <p:spPr>
          <a:xfrm>
            <a:off x="2133600" y="3624589"/>
            <a:ext cx="495649" cy="215444"/>
          </a:xfrm>
          <a:prstGeom prst="rect">
            <a:avLst/>
          </a:prstGeom>
        </p:spPr>
        <p:txBody>
          <a:bodyPr wrap="none">
            <a:spAutoFit/>
          </a:bodyPr>
          <a:lstStyle/>
          <a:p>
            <a:r>
              <a:rPr lang="en-US" sz="800" dirty="0">
                <a:solidFill>
                  <a:srgbClr val="000000"/>
                </a:solidFill>
                <a:latin typeface="Calibri" pitchFamily="34" charset="0"/>
              </a:rPr>
              <a:t>Belarus</a:t>
            </a:r>
          </a:p>
        </p:txBody>
      </p:sp>
      <p:sp>
        <p:nvSpPr>
          <p:cNvPr id="32" name="Rectangle 31"/>
          <p:cNvSpPr/>
          <p:nvPr/>
        </p:nvSpPr>
        <p:spPr>
          <a:xfrm>
            <a:off x="2053449" y="3778555"/>
            <a:ext cx="655949" cy="215444"/>
          </a:xfrm>
          <a:prstGeom prst="rect">
            <a:avLst/>
          </a:prstGeom>
        </p:spPr>
        <p:txBody>
          <a:bodyPr wrap="none">
            <a:spAutoFit/>
          </a:bodyPr>
          <a:lstStyle/>
          <a:p>
            <a:r>
              <a:rPr lang="en-US" sz="800" dirty="0">
                <a:solidFill>
                  <a:srgbClr val="000000"/>
                </a:solidFill>
                <a:latin typeface="Calibri" pitchFamily="34" charset="0"/>
              </a:rPr>
              <a:t>Kazakhstan</a:t>
            </a:r>
          </a:p>
        </p:txBody>
      </p:sp>
      <p:sp>
        <p:nvSpPr>
          <p:cNvPr id="33" name="Rectangle 32"/>
          <p:cNvSpPr/>
          <p:nvPr/>
        </p:nvSpPr>
        <p:spPr>
          <a:xfrm>
            <a:off x="1765448" y="3962791"/>
            <a:ext cx="627095" cy="215444"/>
          </a:xfrm>
          <a:prstGeom prst="rect">
            <a:avLst/>
          </a:prstGeom>
        </p:spPr>
        <p:txBody>
          <a:bodyPr wrap="none">
            <a:spAutoFit/>
          </a:bodyPr>
          <a:lstStyle/>
          <a:p>
            <a:r>
              <a:rPr lang="en-US" sz="800" dirty="0">
                <a:solidFill>
                  <a:srgbClr val="000000"/>
                </a:solidFill>
                <a:latin typeface="Calibri" pitchFamily="34" charset="0"/>
              </a:rPr>
              <a:t>Azerbaijan</a:t>
            </a:r>
          </a:p>
        </p:txBody>
      </p:sp>
      <p:sp>
        <p:nvSpPr>
          <p:cNvPr id="34" name="Rectangle 33"/>
          <p:cNvSpPr/>
          <p:nvPr/>
        </p:nvSpPr>
        <p:spPr>
          <a:xfrm>
            <a:off x="1860109" y="4180505"/>
            <a:ext cx="580608" cy="215444"/>
          </a:xfrm>
          <a:prstGeom prst="rect">
            <a:avLst/>
          </a:prstGeom>
        </p:spPr>
        <p:txBody>
          <a:bodyPr wrap="none">
            <a:spAutoFit/>
          </a:bodyPr>
          <a:lstStyle/>
          <a:p>
            <a:r>
              <a:rPr lang="en-US" sz="800" dirty="0">
                <a:solidFill>
                  <a:srgbClr val="000000"/>
                </a:solidFill>
                <a:latin typeface="Calibri" pitchFamily="34" charset="0"/>
              </a:rPr>
              <a:t>Tajikistan</a:t>
            </a:r>
          </a:p>
        </p:txBody>
      </p:sp>
      <p:sp>
        <p:nvSpPr>
          <p:cNvPr id="35" name="Rectangle 34"/>
          <p:cNvSpPr/>
          <p:nvPr/>
        </p:nvSpPr>
        <p:spPr>
          <a:xfrm>
            <a:off x="2604007" y="4101721"/>
            <a:ext cx="558166" cy="215444"/>
          </a:xfrm>
          <a:prstGeom prst="rect">
            <a:avLst/>
          </a:prstGeom>
        </p:spPr>
        <p:txBody>
          <a:bodyPr wrap="none">
            <a:spAutoFit/>
          </a:bodyPr>
          <a:lstStyle/>
          <a:p>
            <a:r>
              <a:rPr lang="en-US" sz="800" dirty="0">
                <a:solidFill>
                  <a:srgbClr val="000000"/>
                </a:solidFill>
                <a:latin typeface="Calibri" pitchFamily="34" charset="0"/>
              </a:rPr>
              <a:t>Kyrgyz R.</a:t>
            </a:r>
          </a:p>
        </p:txBody>
      </p:sp>
      <p:sp>
        <p:nvSpPr>
          <p:cNvPr id="36" name="Rectangle 35"/>
          <p:cNvSpPr/>
          <p:nvPr/>
        </p:nvSpPr>
        <p:spPr>
          <a:xfrm>
            <a:off x="1883417" y="4464317"/>
            <a:ext cx="644728" cy="215444"/>
          </a:xfrm>
          <a:prstGeom prst="rect">
            <a:avLst/>
          </a:prstGeom>
        </p:spPr>
        <p:txBody>
          <a:bodyPr wrap="none">
            <a:spAutoFit/>
          </a:bodyPr>
          <a:lstStyle/>
          <a:p>
            <a:r>
              <a:rPr lang="en-US" sz="800" dirty="0">
                <a:solidFill>
                  <a:srgbClr val="000000"/>
                </a:solidFill>
                <a:latin typeface="Calibri" pitchFamily="34" charset="0"/>
              </a:rPr>
              <a:t>Uzbekistan</a:t>
            </a:r>
          </a:p>
        </p:txBody>
      </p:sp>
      <p:sp>
        <p:nvSpPr>
          <p:cNvPr id="37" name="Rectangle 36"/>
          <p:cNvSpPr/>
          <p:nvPr/>
        </p:nvSpPr>
        <p:spPr>
          <a:xfrm>
            <a:off x="1753442" y="4670363"/>
            <a:ext cx="760144" cy="215444"/>
          </a:xfrm>
          <a:prstGeom prst="rect">
            <a:avLst/>
          </a:prstGeom>
        </p:spPr>
        <p:txBody>
          <a:bodyPr wrap="none">
            <a:spAutoFit/>
          </a:bodyPr>
          <a:lstStyle/>
          <a:p>
            <a:r>
              <a:rPr lang="en-US" sz="800" dirty="0">
                <a:solidFill>
                  <a:srgbClr val="000000"/>
                </a:solidFill>
                <a:latin typeface="Calibri" pitchFamily="34" charset="0"/>
              </a:rPr>
              <a:t>Turkmenistan</a:t>
            </a:r>
          </a:p>
        </p:txBody>
      </p:sp>
      <p:sp>
        <p:nvSpPr>
          <p:cNvPr id="38" name="TextBox 37"/>
          <p:cNvSpPr txBox="1"/>
          <p:nvPr/>
        </p:nvSpPr>
        <p:spPr>
          <a:xfrm>
            <a:off x="7467600" y="3840033"/>
            <a:ext cx="1143000" cy="1200329"/>
          </a:xfrm>
          <a:prstGeom prst="rect">
            <a:avLst/>
          </a:prstGeom>
          <a:noFill/>
          <a:ln w="15875">
            <a:solidFill>
              <a:schemeClr val="tx1"/>
            </a:solidFill>
          </a:ln>
        </p:spPr>
        <p:txBody>
          <a:bodyPr wrap="square" rtlCol="0">
            <a:spAutoFit/>
          </a:bodyPr>
          <a:lstStyle/>
          <a:p>
            <a:r>
              <a:rPr lang="en-US" sz="800" dirty="0" smtClean="0"/>
              <a:t>        </a:t>
            </a:r>
          </a:p>
          <a:p>
            <a:r>
              <a:rPr lang="en-US" sz="800" dirty="0"/>
              <a:t> </a:t>
            </a:r>
            <a:r>
              <a:rPr lang="en-US" sz="800" dirty="0" smtClean="0"/>
              <a:t>           E&amp;E Graduates</a:t>
            </a:r>
          </a:p>
          <a:p>
            <a:endParaRPr lang="en-US" sz="800" dirty="0" smtClean="0"/>
          </a:p>
          <a:p>
            <a:r>
              <a:rPr lang="en-US" sz="800" dirty="0" smtClean="0"/>
              <a:t>            The Balkans</a:t>
            </a:r>
          </a:p>
          <a:p>
            <a:endParaRPr lang="en-US" sz="800" dirty="0" smtClean="0"/>
          </a:p>
          <a:p>
            <a:r>
              <a:rPr lang="en-US" sz="800" dirty="0" smtClean="0"/>
              <a:t>            E&amp;E Eurasia</a:t>
            </a:r>
          </a:p>
          <a:p>
            <a:endParaRPr lang="en-US" sz="800" dirty="0" smtClean="0"/>
          </a:p>
          <a:p>
            <a:r>
              <a:rPr lang="en-US" sz="800" dirty="0" smtClean="0"/>
              <a:t>            CARs</a:t>
            </a:r>
          </a:p>
          <a:p>
            <a:endParaRPr lang="en-US" sz="800" dirty="0"/>
          </a:p>
        </p:txBody>
      </p:sp>
      <p:sp>
        <p:nvSpPr>
          <p:cNvPr id="39" name="Diamond 38"/>
          <p:cNvSpPr/>
          <p:nvPr/>
        </p:nvSpPr>
        <p:spPr>
          <a:xfrm>
            <a:off x="7627619" y="3988734"/>
            <a:ext cx="137160" cy="137160"/>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Diamond 42"/>
          <p:cNvSpPr/>
          <p:nvPr/>
        </p:nvSpPr>
        <p:spPr>
          <a:xfrm>
            <a:off x="7619045" y="4252696"/>
            <a:ext cx="137160" cy="137160"/>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Diamond 43"/>
          <p:cNvSpPr/>
          <p:nvPr/>
        </p:nvSpPr>
        <p:spPr>
          <a:xfrm>
            <a:off x="7627619" y="4489704"/>
            <a:ext cx="137160" cy="137160"/>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Diamond 44"/>
          <p:cNvSpPr/>
          <p:nvPr/>
        </p:nvSpPr>
        <p:spPr>
          <a:xfrm>
            <a:off x="7627619" y="4727820"/>
            <a:ext cx="137160" cy="137160"/>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rot="20223972">
            <a:off x="4439440" y="2322781"/>
            <a:ext cx="2338853" cy="830318"/>
          </a:xfrm>
          <a:prstGeom prst="ellipse">
            <a:avLst/>
          </a:prstGeom>
          <a:noFill/>
          <a:ln>
            <a:solidFill>
              <a:schemeClr val="accent1">
                <a:shade val="50000"/>
                <a:alpha val="4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rot="19689514">
            <a:off x="3451878" y="3685874"/>
            <a:ext cx="1348557" cy="523016"/>
          </a:xfrm>
          <a:prstGeom prst="ellipse">
            <a:avLst/>
          </a:prstGeom>
          <a:noFill/>
          <a:ln>
            <a:solidFill>
              <a:schemeClr val="accent3">
                <a:alpha val="4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rot="21432964">
            <a:off x="1761255" y="3369997"/>
            <a:ext cx="2332218" cy="807849"/>
          </a:xfrm>
          <a:prstGeom prst="ellipse">
            <a:avLst/>
          </a:prstGeom>
          <a:noFill/>
          <a:ln>
            <a:solidFill>
              <a:schemeClr val="accent2">
                <a:alpha val="4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rot="17541124">
            <a:off x="1618325" y="3877048"/>
            <a:ext cx="1226883" cy="946630"/>
          </a:xfrm>
          <a:prstGeom prst="ellipse">
            <a:avLst/>
          </a:prstGeom>
          <a:noFill/>
          <a:ln>
            <a:solidFill>
              <a:schemeClr val="accent4">
                <a:alpha val="4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144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
                                            <p:txEl>
                                              <p:pRg st="0" end="0"/>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6"/>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7"/>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Graphic spid="4" grpId="0">
        <p:bldAsOne/>
      </p:bldGraphic>
      <p:bldP spid="5" grpId="0"/>
      <p:bldP spid="6" grpId="0"/>
      <p:bldP spid="7" grpId="0"/>
      <p:bldP spid="8" grpId="0"/>
      <p:bldP spid="9" grpId="0"/>
      <p:bldP spid="10" grpId="0"/>
      <p:bldP spid="12" grpId="0"/>
      <p:bldP spid="13" grpId="0"/>
      <p:bldP spid="15" grpId="0"/>
      <p:bldP spid="16" grpId="0"/>
      <p:bldP spid="17" grpId="0"/>
      <p:bldP spid="18" grpId="0"/>
      <p:bldP spid="19" grpId="0"/>
      <p:bldP spid="20" grpId="0"/>
      <p:bldP spid="21"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9" grpId="0" animBg="1"/>
      <p:bldP spid="43" grpId="0" animBg="1"/>
      <p:bldP spid="44" grpId="0" animBg="1"/>
      <p:bldP spid="45" grpId="0" animBg="1"/>
      <p:bldP spid="46" grpId="0" animBg="1"/>
      <p:bldP spid="47" grpId="0" animBg="1"/>
      <p:bldP spid="48" grpId="0" animBg="1"/>
      <p:bldP spid="4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487362"/>
          </a:xfrm>
        </p:spPr>
        <p:txBody>
          <a:bodyPr>
            <a:noAutofit/>
          </a:bodyPr>
          <a:lstStyle/>
          <a:p>
            <a:r>
              <a:rPr lang="en-US" sz="2000" dirty="0"/>
              <a:t>Market Size in Eastern Europe &amp; </a:t>
            </a:r>
            <a:r>
              <a:rPr lang="en-US" sz="2000" dirty="0" smtClean="0"/>
              <a:t>Eurasia and Elsewhere</a:t>
            </a:r>
            <a:r>
              <a:rPr lang="en-US" sz="2000" dirty="0"/>
              <a:t/>
            </a:r>
            <a:br>
              <a:rPr lang="en-US" sz="2000" dirty="0"/>
            </a:br>
            <a:r>
              <a:rPr lang="en-US" sz="2000" dirty="0"/>
              <a:t>(Global Ranking)</a:t>
            </a:r>
          </a:p>
        </p:txBody>
      </p:sp>
      <p:sp>
        <p:nvSpPr>
          <p:cNvPr id="3" name="Content Placeholder 2"/>
          <p:cNvSpPr>
            <a:spLocks noGrp="1"/>
          </p:cNvSpPr>
          <p:nvPr>
            <p:ph idx="1"/>
          </p:nvPr>
        </p:nvSpPr>
        <p:spPr>
          <a:xfrm>
            <a:off x="457200" y="6324600"/>
            <a:ext cx="7924800" cy="228601"/>
          </a:xfrm>
        </p:spPr>
        <p:txBody>
          <a:bodyPr>
            <a:noAutofit/>
          </a:bodyPr>
          <a:lstStyle/>
          <a:p>
            <a:pPr marL="0" indent="0">
              <a:buNone/>
            </a:pPr>
            <a:r>
              <a:rPr lang="en-US" sz="1000" dirty="0"/>
              <a:t>World Economic Forum, </a:t>
            </a:r>
            <a:r>
              <a:rPr lang="en-US" sz="1000" i="1" dirty="0"/>
              <a:t>Global Competitiveness Report, 2016-2017 </a:t>
            </a:r>
            <a:r>
              <a:rPr lang="en-US" sz="1000" dirty="0"/>
              <a:t>(2016).  No data for Kosovo, Belarus, Uzbekistan, and Turkmenistan. Global sample = 138 countries. Market size measures the size of the domestic economy as well as the foreign market (i.e., size of export sector). The higher the ranking, the lower the </a:t>
            </a:r>
            <a:r>
              <a:rPr lang="en-US" sz="1000" dirty="0" smtClean="0"/>
              <a:t>competitiveness.</a:t>
            </a:r>
            <a:endParaRPr lang="en-US" sz="1000" dirty="0">
              <a:solidFill>
                <a:srgbClr val="FF0000"/>
              </a:solidFill>
            </a:endParaRPr>
          </a:p>
        </p:txBody>
      </p:sp>
      <p:graphicFrame>
        <p:nvGraphicFramePr>
          <p:cNvPr id="7" name="Chart 6"/>
          <p:cNvGraphicFramePr>
            <a:graphicFrameLocks/>
          </p:cNvGraphicFramePr>
          <p:nvPr>
            <p:extLst>
              <p:ext uri="{D42A27DB-BD31-4B8C-83A1-F6EECF244321}">
                <p14:modId xmlns:p14="http://schemas.microsoft.com/office/powerpoint/2010/main" val="2170600663"/>
              </p:ext>
            </p:extLst>
          </p:nvPr>
        </p:nvGraphicFramePr>
        <p:xfrm>
          <a:off x="304800" y="1066800"/>
          <a:ext cx="8155781" cy="4953000"/>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a:xfrm>
            <a:off x="990600" y="3048000"/>
            <a:ext cx="754942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019800" y="2718356"/>
            <a:ext cx="1800558" cy="276999"/>
          </a:xfrm>
          <a:prstGeom prst="rect">
            <a:avLst/>
          </a:prstGeom>
        </p:spPr>
        <p:txBody>
          <a:bodyPr wrap="none">
            <a:spAutoFit/>
          </a:bodyPr>
          <a:lstStyle/>
          <a:p>
            <a:r>
              <a:rPr lang="en-US" sz="1200" dirty="0"/>
              <a:t>(Global median rank = 69)</a:t>
            </a:r>
          </a:p>
        </p:txBody>
      </p:sp>
      <p:sp>
        <p:nvSpPr>
          <p:cNvPr id="11" name="Rectangle 10"/>
          <p:cNvSpPr/>
          <p:nvPr/>
        </p:nvSpPr>
        <p:spPr>
          <a:xfrm>
            <a:off x="76200" y="76200"/>
            <a:ext cx="762901" cy="276999"/>
          </a:xfrm>
          <a:prstGeom prst="rect">
            <a:avLst/>
          </a:prstGeom>
        </p:spPr>
        <p:txBody>
          <a:bodyPr wrap="none">
            <a:spAutoFit/>
          </a:bodyPr>
          <a:lstStyle/>
          <a:p>
            <a:r>
              <a:rPr lang="en-US" sz="1200" dirty="0"/>
              <a:t>Figure </a:t>
            </a:r>
            <a:r>
              <a:rPr lang="en-US" sz="1200" dirty="0" smtClean="0"/>
              <a:t>26</a:t>
            </a:r>
            <a:endParaRPr lang="en-US" sz="1200" dirty="0"/>
          </a:p>
        </p:txBody>
      </p:sp>
    </p:spTree>
    <p:extLst>
      <p:ext uri="{BB962C8B-B14F-4D97-AF65-F5344CB8AC3E}">
        <p14:creationId xmlns:p14="http://schemas.microsoft.com/office/powerpoint/2010/main" val="9718055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01000" cy="487362"/>
          </a:xfrm>
        </p:spPr>
        <p:txBody>
          <a:bodyPr>
            <a:noAutofit/>
          </a:bodyPr>
          <a:lstStyle/>
          <a:p>
            <a:r>
              <a:rPr lang="en-US" sz="2400" dirty="0" smtClean="0"/>
              <a:t>1990-2016 population change in E&amp;E: total population vs. youth (15-29 years)</a:t>
            </a:r>
            <a:endParaRPr lang="en-US" sz="2400" dirty="0"/>
          </a:p>
        </p:txBody>
      </p:sp>
      <p:sp>
        <p:nvSpPr>
          <p:cNvPr id="3" name="Content Placeholder 2"/>
          <p:cNvSpPr>
            <a:spLocks noGrp="1"/>
          </p:cNvSpPr>
          <p:nvPr>
            <p:ph idx="1"/>
          </p:nvPr>
        </p:nvSpPr>
        <p:spPr>
          <a:xfrm>
            <a:off x="914400" y="6324600"/>
            <a:ext cx="7620000" cy="609600"/>
          </a:xfrm>
        </p:spPr>
        <p:txBody>
          <a:bodyPr>
            <a:normAutofit/>
          </a:bodyPr>
          <a:lstStyle/>
          <a:p>
            <a:pPr marL="0" indent="0">
              <a:buNone/>
            </a:pPr>
            <a:r>
              <a:rPr lang="en-US" sz="1200" dirty="0" smtClean="0"/>
              <a:t>Calculated from PopulationPyramid.net</a:t>
            </a:r>
            <a:endParaRPr lang="en-US" sz="1200" dirty="0"/>
          </a:p>
        </p:txBody>
      </p:sp>
      <p:graphicFrame>
        <p:nvGraphicFramePr>
          <p:cNvPr id="5" name="Chart 4"/>
          <p:cNvGraphicFramePr>
            <a:graphicFrameLocks/>
          </p:cNvGraphicFramePr>
          <p:nvPr>
            <p:extLst>
              <p:ext uri="{D42A27DB-BD31-4B8C-83A1-F6EECF244321}">
                <p14:modId xmlns:p14="http://schemas.microsoft.com/office/powerpoint/2010/main" val="712971907"/>
              </p:ext>
            </p:extLst>
          </p:nvPr>
        </p:nvGraphicFramePr>
        <p:xfrm>
          <a:off x="609600" y="762000"/>
          <a:ext cx="7543800" cy="5181601"/>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2015383" y="4658806"/>
            <a:ext cx="591829" cy="246221"/>
          </a:xfrm>
          <a:prstGeom prst="rect">
            <a:avLst/>
          </a:prstGeom>
        </p:spPr>
        <p:txBody>
          <a:bodyPr wrap="none">
            <a:spAutoFit/>
          </a:bodyPr>
          <a:lstStyle/>
          <a:p>
            <a:r>
              <a:rPr lang="en-US" sz="1000" dirty="0" smtClean="0">
                <a:solidFill>
                  <a:srgbClr val="C00000"/>
                </a:solidFill>
              </a:rPr>
              <a:t>Georgia</a:t>
            </a:r>
            <a:endParaRPr lang="en-US" sz="1000" dirty="0">
              <a:solidFill>
                <a:srgbClr val="C00000"/>
              </a:solidFill>
            </a:endParaRPr>
          </a:p>
        </p:txBody>
      </p:sp>
      <p:sp>
        <p:nvSpPr>
          <p:cNvPr id="6" name="Rectangle 5"/>
          <p:cNvSpPr/>
          <p:nvPr/>
        </p:nvSpPr>
        <p:spPr>
          <a:xfrm>
            <a:off x="2127766" y="5244049"/>
            <a:ext cx="490840" cy="246221"/>
          </a:xfrm>
          <a:prstGeom prst="rect">
            <a:avLst/>
          </a:prstGeom>
        </p:spPr>
        <p:txBody>
          <a:bodyPr wrap="none">
            <a:spAutoFit/>
          </a:bodyPr>
          <a:lstStyle/>
          <a:p>
            <a:r>
              <a:rPr lang="en-US" sz="1000" dirty="0" smtClean="0"/>
              <a:t>Latvia</a:t>
            </a:r>
            <a:endParaRPr lang="en-US" sz="1000" dirty="0"/>
          </a:p>
        </p:txBody>
      </p:sp>
      <p:sp>
        <p:nvSpPr>
          <p:cNvPr id="7" name="Rectangle 6"/>
          <p:cNvSpPr/>
          <p:nvPr/>
        </p:nvSpPr>
        <p:spPr>
          <a:xfrm>
            <a:off x="2973612" y="5303871"/>
            <a:ext cx="1215397" cy="246221"/>
          </a:xfrm>
          <a:prstGeom prst="rect">
            <a:avLst/>
          </a:prstGeom>
        </p:spPr>
        <p:txBody>
          <a:bodyPr wrap="none">
            <a:spAutoFit/>
          </a:bodyPr>
          <a:lstStyle/>
          <a:p>
            <a:r>
              <a:rPr lang="en-US" sz="1000" dirty="0" smtClean="0"/>
              <a:t>Bosnia-Herzegovina</a:t>
            </a:r>
            <a:endParaRPr lang="en-US" sz="1000" dirty="0"/>
          </a:p>
        </p:txBody>
      </p:sp>
      <p:sp>
        <p:nvSpPr>
          <p:cNvPr id="8" name="Rectangle 7"/>
          <p:cNvSpPr/>
          <p:nvPr/>
        </p:nvSpPr>
        <p:spPr>
          <a:xfrm>
            <a:off x="2954215" y="4114800"/>
            <a:ext cx="627095" cy="246221"/>
          </a:xfrm>
          <a:prstGeom prst="rect">
            <a:avLst/>
          </a:prstGeom>
        </p:spPr>
        <p:txBody>
          <a:bodyPr wrap="none">
            <a:spAutoFit/>
          </a:bodyPr>
          <a:lstStyle/>
          <a:p>
            <a:r>
              <a:rPr lang="en-US" sz="1000" dirty="0" smtClean="0"/>
              <a:t>Armenia</a:t>
            </a:r>
            <a:endParaRPr lang="en-US" sz="1000" dirty="0"/>
          </a:p>
        </p:txBody>
      </p:sp>
      <p:sp>
        <p:nvSpPr>
          <p:cNvPr id="9" name="Rectangle 8"/>
          <p:cNvSpPr/>
          <p:nvPr/>
        </p:nvSpPr>
        <p:spPr>
          <a:xfrm>
            <a:off x="3602674" y="4237910"/>
            <a:ext cx="590226" cy="246221"/>
          </a:xfrm>
          <a:prstGeom prst="rect">
            <a:avLst/>
          </a:prstGeom>
        </p:spPr>
        <p:txBody>
          <a:bodyPr wrap="none">
            <a:spAutoFit/>
          </a:bodyPr>
          <a:lstStyle/>
          <a:p>
            <a:r>
              <a:rPr lang="en-US" sz="1000" dirty="0" smtClean="0"/>
              <a:t>Ukraine</a:t>
            </a:r>
            <a:endParaRPr lang="en-US" sz="1000" dirty="0"/>
          </a:p>
        </p:txBody>
      </p:sp>
      <p:sp>
        <p:nvSpPr>
          <p:cNvPr id="10" name="Rectangle 9"/>
          <p:cNvSpPr/>
          <p:nvPr/>
        </p:nvSpPr>
        <p:spPr>
          <a:xfrm>
            <a:off x="6318164" y="2415392"/>
            <a:ext cx="734496" cy="246221"/>
          </a:xfrm>
          <a:prstGeom prst="rect">
            <a:avLst/>
          </a:prstGeom>
        </p:spPr>
        <p:txBody>
          <a:bodyPr wrap="none">
            <a:spAutoFit/>
          </a:bodyPr>
          <a:lstStyle/>
          <a:p>
            <a:r>
              <a:rPr lang="en-US" sz="1000" dirty="0" smtClean="0"/>
              <a:t>Azerbaijan</a:t>
            </a:r>
            <a:endParaRPr lang="en-US" sz="1000" dirty="0"/>
          </a:p>
        </p:txBody>
      </p:sp>
      <p:sp>
        <p:nvSpPr>
          <p:cNvPr id="11" name="Rectangle 10"/>
          <p:cNvSpPr/>
          <p:nvPr/>
        </p:nvSpPr>
        <p:spPr>
          <a:xfrm>
            <a:off x="4596925" y="4512067"/>
            <a:ext cx="619080" cy="246221"/>
          </a:xfrm>
          <a:prstGeom prst="rect">
            <a:avLst/>
          </a:prstGeom>
        </p:spPr>
        <p:txBody>
          <a:bodyPr wrap="none">
            <a:spAutoFit/>
          </a:bodyPr>
          <a:lstStyle/>
          <a:p>
            <a:r>
              <a:rPr lang="en-US" sz="1000" dirty="0" smtClean="0"/>
              <a:t>Slovenia</a:t>
            </a:r>
            <a:endParaRPr lang="en-US" sz="1000" dirty="0"/>
          </a:p>
        </p:txBody>
      </p:sp>
      <p:sp>
        <p:nvSpPr>
          <p:cNvPr id="12" name="Rectangle 11"/>
          <p:cNvSpPr/>
          <p:nvPr/>
        </p:nvSpPr>
        <p:spPr>
          <a:xfrm>
            <a:off x="2917346" y="4901959"/>
            <a:ext cx="663964" cy="246221"/>
          </a:xfrm>
          <a:prstGeom prst="rect">
            <a:avLst/>
          </a:prstGeom>
        </p:spPr>
        <p:txBody>
          <a:bodyPr wrap="none">
            <a:spAutoFit/>
          </a:bodyPr>
          <a:lstStyle/>
          <a:p>
            <a:r>
              <a:rPr lang="en-US" sz="1000" dirty="0" smtClean="0"/>
              <a:t>Lithuania</a:t>
            </a:r>
            <a:endParaRPr lang="en-US" sz="1000" dirty="0"/>
          </a:p>
        </p:txBody>
      </p:sp>
      <p:sp>
        <p:nvSpPr>
          <p:cNvPr id="13" name="Rectangle 12"/>
          <p:cNvSpPr/>
          <p:nvPr/>
        </p:nvSpPr>
        <p:spPr>
          <a:xfrm>
            <a:off x="3404048" y="4594570"/>
            <a:ext cx="564578" cy="246221"/>
          </a:xfrm>
          <a:prstGeom prst="rect">
            <a:avLst/>
          </a:prstGeom>
        </p:spPr>
        <p:txBody>
          <a:bodyPr wrap="none">
            <a:spAutoFit/>
          </a:bodyPr>
          <a:lstStyle/>
          <a:p>
            <a:r>
              <a:rPr lang="en-US" sz="1000" dirty="0" smtClean="0"/>
              <a:t>Estonia</a:t>
            </a:r>
            <a:endParaRPr lang="en-US" sz="1000" dirty="0"/>
          </a:p>
        </p:txBody>
      </p:sp>
      <p:sp>
        <p:nvSpPr>
          <p:cNvPr id="14" name="Rectangle 13"/>
          <p:cNvSpPr/>
          <p:nvPr/>
        </p:nvSpPr>
        <p:spPr>
          <a:xfrm>
            <a:off x="3733800" y="4412585"/>
            <a:ext cx="559769" cy="246221"/>
          </a:xfrm>
          <a:prstGeom prst="rect">
            <a:avLst/>
          </a:prstGeom>
        </p:spPr>
        <p:txBody>
          <a:bodyPr wrap="none">
            <a:spAutoFit/>
          </a:bodyPr>
          <a:lstStyle/>
          <a:p>
            <a:r>
              <a:rPr lang="en-US" sz="1000" dirty="0" smtClean="0"/>
              <a:t>Croatia</a:t>
            </a:r>
            <a:endParaRPr lang="en-US" sz="1000" dirty="0"/>
          </a:p>
        </p:txBody>
      </p:sp>
      <p:sp>
        <p:nvSpPr>
          <p:cNvPr id="15" name="Rectangle 14"/>
          <p:cNvSpPr/>
          <p:nvPr/>
        </p:nvSpPr>
        <p:spPr>
          <a:xfrm>
            <a:off x="7301903" y="954061"/>
            <a:ext cx="675185" cy="246221"/>
          </a:xfrm>
          <a:prstGeom prst="rect">
            <a:avLst/>
          </a:prstGeom>
        </p:spPr>
        <p:txBody>
          <a:bodyPr wrap="none">
            <a:spAutoFit/>
          </a:bodyPr>
          <a:lstStyle/>
          <a:p>
            <a:r>
              <a:rPr lang="en-US" sz="1000" dirty="0" smtClean="0"/>
              <a:t>Tajikistan</a:t>
            </a:r>
            <a:endParaRPr lang="en-US" sz="1000" dirty="0"/>
          </a:p>
        </p:txBody>
      </p:sp>
      <p:sp>
        <p:nvSpPr>
          <p:cNvPr id="16" name="Rectangle 15"/>
          <p:cNvSpPr/>
          <p:nvPr/>
        </p:nvSpPr>
        <p:spPr>
          <a:xfrm>
            <a:off x="6680243" y="1586451"/>
            <a:ext cx="901209" cy="246221"/>
          </a:xfrm>
          <a:prstGeom prst="rect">
            <a:avLst/>
          </a:prstGeom>
        </p:spPr>
        <p:txBody>
          <a:bodyPr wrap="none">
            <a:spAutoFit/>
          </a:bodyPr>
          <a:lstStyle/>
          <a:p>
            <a:r>
              <a:rPr lang="en-US" sz="1000" dirty="0" smtClean="0"/>
              <a:t>Turkmenistan</a:t>
            </a:r>
            <a:endParaRPr lang="en-US" sz="1000" dirty="0"/>
          </a:p>
        </p:txBody>
      </p:sp>
      <p:sp>
        <p:nvSpPr>
          <p:cNvPr id="17" name="Rectangle 16"/>
          <p:cNvSpPr/>
          <p:nvPr/>
        </p:nvSpPr>
        <p:spPr>
          <a:xfrm>
            <a:off x="5957381" y="1506069"/>
            <a:ext cx="756938" cy="246221"/>
          </a:xfrm>
          <a:prstGeom prst="rect">
            <a:avLst/>
          </a:prstGeom>
        </p:spPr>
        <p:txBody>
          <a:bodyPr wrap="none">
            <a:spAutoFit/>
          </a:bodyPr>
          <a:lstStyle/>
          <a:p>
            <a:r>
              <a:rPr lang="en-US" sz="1000" dirty="0" smtClean="0"/>
              <a:t>Uzbekistan</a:t>
            </a:r>
            <a:endParaRPr lang="en-US" sz="1000" dirty="0"/>
          </a:p>
        </p:txBody>
      </p:sp>
      <p:sp>
        <p:nvSpPr>
          <p:cNvPr id="18" name="Rectangle 17"/>
          <p:cNvSpPr/>
          <p:nvPr/>
        </p:nvSpPr>
        <p:spPr>
          <a:xfrm>
            <a:off x="6236322" y="1859915"/>
            <a:ext cx="1000595" cy="246221"/>
          </a:xfrm>
          <a:prstGeom prst="rect">
            <a:avLst/>
          </a:prstGeom>
        </p:spPr>
        <p:txBody>
          <a:bodyPr wrap="none">
            <a:spAutoFit/>
          </a:bodyPr>
          <a:lstStyle/>
          <a:p>
            <a:r>
              <a:rPr lang="en-US" sz="1000" dirty="0" smtClean="0"/>
              <a:t>Kyrgyz Republic</a:t>
            </a:r>
            <a:endParaRPr lang="en-US" sz="1000" dirty="0"/>
          </a:p>
        </p:txBody>
      </p:sp>
      <p:sp>
        <p:nvSpPr>
          <p:cNvPr id="19" name="Rectangle 18"/>
          <p:cNvSpPr/>
          <p:nvPr/>
        </p:nvSpPr>
        <p:spPr>
          <a:xfrm>
            <a:off x="4619000" y="2998240"/>
            <a:ext cx="771365" cy="246221"/>
          </a:xfrm>
          <a:prstGeom prst="rect">
            <a:avLst/>
          </a:prstGeom>
        </p:spPr>
        <p:txBody>
          <a:bodyPr wrap="none">
            <a:spAutoFit/>
          </a:bodyPr>
          <a:lstStyle/>
          <a:p>
            <a:r>
              <a:rPr lang="en-US" sz="1000" dirty="0" smtClean="0"/>
              <a:t>Kazakhstan</a:t>
            </a:r>
            <a:endParaRPr lang="en-US" sz="1000" dirty="0"/>
          </a:p>
        </p:txBody>
      </p:sp>
      <p:sp>
        <p:nvSpPr>
          <p:cNvPr id="20" name="Rectangle 19"/>
          <p:cNvSpPr/>
          <p:nvPr/>
        </p:nvSpPr>
        <p:spPr>
          <a:xfrm>
            <a:off x="3547017" y="3321245"/>
            <a:ext cx="643125" cy="246221"/>
          </a:xfrm>
          <a:prstGeom prst="rect">
            <a:avLst/>
          </a:prstGeom>
        </p:spPr>
        <p:txBody>
          <a:bodyPr wrap="none">
            <a:spAutoFit/>
          </a:bodyPr>
          <a:lstStyle/>
          <a:p>
            <a:r>
              <a:rPr lang="en-US" sz="1000" dirty="0" smtClean="0"/>
              <a:t>Moldova</a:t>
            </a:r>
            <a:endParaRPr lang="en-US" sz="1000" dirty="0"/>
          </a:p>
        </p:txBody>
      </p:sp>
      <p:sp>
        <p:nvSpPr>
          <p:cNvPr id="21" name="Rectangle 20"/>
          <p:cNvSpPr/>
          <p:nvPr/>
        </p:nvSpPr>
        <p:spPr>
          <a:xfrm>
            <a:off x="37179" y="56753"/>
            <a:ext cx="762901" cy="276999"/>
          </a:xfrm>
          <a:prstGeom prst="rect">
            <a:avLst/>
          </a:prstGeom>
        </p:spPr>
        <p:txBody>
          <a:bodyPr wrap="none">
            <a:spAutoFit/>
          </a:bodyPr>
          <a:lstStyle/>
          <a:p>
            <a:r>
              <a:rPr lang="en-US" sz="1200" dirty="0"/>
              <a:t>Figure </a:t>
            </a:r>
            <a:r>
              <a:rPr lang="en-US" sz="1200" dirty="0" smtClean="0"/>
              <a:t>27</a:t>
            </a:r>
            <a:endParaRPr lang="en-US" sz="1200" dirty="0"/>
          </a:p>
        </p:txBody>
      </p:sp>
    </p:spTree>
    <p:extLst>
      <p:ext uri="{BB962C8B-B14F-4D97-AF65-F5344CB8AC3E}">
        <p14:creationId xmlns:p14="http://schemas.microsoft.com/office/powerpoint/2010/main" val="1339841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696200" cy="381000"/>
          </a:xfrm>
        </p:spPr>
        <p:txBody>
          <a:bodyPr>
            <a:normAutofit fontScale="90000"/>
          </a:bodyPr>
          <a:lstStyle/>
          <a:p>
            <a:r>
              <a:rPr lang="en-US" sz="2700" dirty="0" smtClean="0"/>
              <a:t/>
            </a:r>
            <a:br>
              <a:rPr lang="en-US" sz="2700" dirty="0" smtClean="0"/>
            </a:br>
            <a:r>
              <a:rPr lang="en-US" sz="2200" dirty="0" smtClean="0"/>
              <a:t>Innovation </a:t>
            </a:r>
            <a:r>
              <a:rPr lang="en-US" sz="2200" dirty="0"/>
              <a:t>vs. Business </a:t>
            </a:r>
            <a:r>
              <a:rPr lang="en-US" sz="2200" dirty="0" smtClean="0"/>
              <a:t>Sophistication</a:t>
            </a:r>
            <a:r>
              <a:rPr lang="en-US" sz="2200" dirty="0"/>
              <a:t/>
            </a:r>
            <a:br>
              <a:rPr lang="en-US" sz="2200" dirty="0"/>
            </a:br>
            <a:endParaRPr lang="en-US" sz="2200" dirty="0"/>
          </a:p>
        </p:txBody>
      </p:sp>
      <p:sp>
        <p:nvSpPr>
          <p:cNvPr id="3" name="Content Placeholder 2"/>
          <p:cNvSpPr>
            <a:spLocks noGrp="1"/>
          </p:cNvSpPr>
          <p:nvPr>
            <p:ph idx="1"/>
          </p:nvPr>
        </p:nvSpPr>
        <p:spPr>
          <a:xfrm>
            <a:off x="304800" y="6248400"/>
            <a:ext cx="8458200" cy="487363"/>
          </a:xfrm>
        </p:spPr>
        <p:txBody>
          <a:bodyPr>
            <a:normAutofit fontScale="47500" lnSpcReduction="20000"/>
          </a:bodyPr>
          <a:lstStyle/>
          <a:p>
            <a:pPr marL="0" indent="0">
              <a:buNone/>
            </a:pPr>
            <a:r>
              <a:rPr lang="en-US" sz="1700" dirty="0"/>
              <a:t>World Economic Forum, </a:t>
            </a:r>
            <a:r>
              <a:rPr lang="en-US" sz="1700" i="1" dirty="0"/>
              <a:t>Global Competitiveness Report, 2016-2017</a:t>
            </a:r>
            <a:r>
              <a:rPr lang="en-US" sz="1700" dirty="0"/>
              <a:t>.  The EU-15 comprises Austria, Belgium, Denmark, Finland, France, Germany, Greece, Ireland, Italy, Luxembourg, Netherlands, Portugal, Spain, Sweden, and the United Kingdom.  E&amp;E graduates (n=11): Bulgaria, Croatia, Czech Rep., Estonia, Hungary, Latvia, Lithuania, Poland, Romania, Slovakia, and Slovenia. </a:t>
            </a:r>
            <a:r>
              <a:rPr lang="en-US" sz="1700" dirty="0" smtClean="0"/>
              <a:t>Innovation includes the capacity for innovation, the quality of scientific research institutions, spending on R&amp;D, availability of scientists and engineers, and patent applications. Business sophistication includes the state of cluster development, value chain breadth, and extent of marketing.</a:t>
            </a:r>
            <a:endParaRPr lang="en-US" sz="1700" dirty="0"/>
          </a:p>
          <a:p>
            <a:endParaRPr lang="en-US" dirty="0"/>
          </a:p>
        </p:txBody>
      </p:sp>
      <p:graphicFrame>
        <p:nvGraphicFramePr>
          <p:cNvPr id="5" name="Chart 4"/>
          <p:cNvGraphicFramePr>
            <a:graphicFrameLocks/>
          </p:cNvGraphicFramePr>
          <p:nvPr>
            <p:extLst>
              <p:ext uri="{D42A27DB-BD31-4B8C-83A1-F6EECF244321}">
                <p14:modId xmlns:p14="http://schemas.microsoft.com/office/powerpoint/2010/main" val="2800712419"/>
              </p:ext>
            </p:extLst>
          </p:nvPr>
        </p:nvGraphicFramePr>
        <p:xfrm>
          <a:off x="1600200" y="914400"/>
          <a:ext cx="5867400" cy="533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76200" y="76200"/>
            <a:ext cx="762901" cy="276999"/>
          </a:xfrm>
          <a:prstGeom prst="rect">
            <a:avLst/>
          </a:prstGeom>
        </p:spPr>
        <p:txBody>
          <a:bodyPr wrap="none">
            <a:spAutoFit/>
          </a:bodyPr>
          <a:lstStyle/>
          <a:p>
            <a:r>
              <a:rPr lang="en-US" sz="1200" dirty="0"/>
              <a:t>Figure </a:t>
            </a:r>
            <a:r>
              <a:rPr lang="en-US" sz="1200" dirty="0" smtClean="0"/>
              <a:t>28</a:t>
            </a:r>
            <a:endParaRPr lang="en-US" sz="1200" dirty="0"/>
          </a:p>
        </p:txBody>
      </p:sp>
      <p:cxnSp>
        <p:nvCxnSpPr>
          <p:cNvPr id="7" name="Straight Connector 6"/>
          <p:cNvCxnSpPr/>
          <p:nvPr/>
        </p:nvCxnSpPr>
        <p:spPr>
          <a:xfrm flipV="1">
            <a:off x="2438400" y="1063538"/>
            <a:ext cx="4800600" cy="4431696"/>
          </a:xfrm>
          <a:prstGeom prst="line">
            <a:avLst/>
          </a:prstGeom>
          <a:ln>
            <a:solidFill>
              <a:sysClr val="windowText" lastClr="000000"/>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2531976" y="4771310"/>
            <a:ext cx="498855" cy="246221"/>
          </a:xfrm>
          <a:prstGeom prst="rect">
            <a:avLst/>
          </a:prstGeom>
        </p:spPr>
        <p:txBody>
          <a:bodyPr wrap="none">
            <a:spAutoFit/>
          </a:bodyPr>
          <a:lstStyle/>
          <a:p>
            <a:r>
              <a:rPr lang="en-US" sz="1000" dirty="0" smtClean="0"/>
              <a:t>EU-15</a:t>
            </a:r>
            <a:endParaRPr lang="en-US" sz="1000" dirty="0"/>
          </a:p>
        </p:txBody>
      </p:sp>
      <p:sp>
        <p:nvSpPr>
          <p:cNvPr id="8" name="Rectangle 7"/>
          <p:cNvSpPr/>
          <p:nvPr/>
        </p:nvSpPr>
        <p:spPr>
          <a:xfrm>
            <a:off x="2807296" y="4516051"/>
            <a:ext cx="570990" cy="246221"/>
          </a:xfrm>
          <a:prstGeom prst="rect">
            <a:avLst/>
          </a:prstGeom>
        </p:spPr>
        <p:txBody>
          <a:bodyPr wrap="none">
            <a:spAutoFit/>
          </a:bodyPr>
          <a:lstStyle/>
          <a:p>
            <a:r>
              <a:rPr lang="en-US" sz="1000" dirty="0" smtClean="0"/>
              <a:t>Canada</a:t>
            </a:r>
            <a:endParaRPr lang="en-US" sz="1000" dirty="0"/>
          </a:p>
        </p:txBody>
      </p:sp>
      <p:sp>
        <p:nvSpPr>
          <p:cNvPr id="9" name="Rectangle 8"/>
          <p:cNvSpPr/>
          <p:nvPr/>
        </p:nvSpPr>
        <p:spPr>
          <a:xfrm>
            <a:off x="3543534" y="4562932"/>
            <a:ext cx="441146" cy="246221"/>
          </a:xfrm>
          <a:prstGeom prst="rect">
            <a:avLst/>
          </a:prstGeom>
        </p:spPr>
        <p:txBody>
          <a:bodyPr wrap="none">
            <a:spAutoFit/>
          </a:bodyPr>
          <a:lstStyle/>
          <a:p>
            <a:r>
              <a:rPr lang="en-US" sz="1000" dirty="0" smtClean="0"/>
              <a:t>India</a:t>
            </a:r>
            <a:endParaRPr lang="en-US" sz="1000" dirty="0"/>
          </a:p>
        </p:txBody>
      </p:sp>
      <p:sp>
        <p:nvSpPr>
          <p:cNvPr id="10" name="Rectangle 9"/>
          <p:cNvSpPr/>
          <p:nvPr/>
        </p:nvSpPr>
        <p:spPr>
          <a:xfrm>
            <a:off x="2586478" y="5249013"/>
            <a:ext cx="389850" cy="246221"/>
          </a:xfrm>
          <a:prstGeom prst="rect">
            <a:avLst/>
          </a:prstGeom>
        </p:spPr>
        <p:txBody>
          <a:bodyPr wrap="none">
            <a:spAutoFit/>
          </a:bodyPr>
          <a:lstStyle/>
          <a:p>
            <a:r>
              <a:rPr lang="en-US" sz="1000" dirty="0" smtClean="0"/>
              <a:t>U.S.</a:t>
            </a:r>
            <a:endParaRPr lang="en-US" sz="1000" dirty="0"/>
          </a:p>
        </p:txBody>
      </p:sp>
      <p:sp>
        <p:nvSpPr>
          <p:cNvPr id="11" name="Rectangle 10"/>
          <p:cNvSpPr/>
          <p:nvPr/>
        </p:nvSpPr>
        <p:spPr>
          <a:xfrm>
            <a:off x="1718960" y="5145967"/>
            <a:ext cx="490840" cy="246221"/>
          </a:xfrm>
          <a:prstGeom prst="rect">
            <a:avLst/>
          </a:prstGeom>
        </p:spPr>
        <p:txBody>
          <a:bodyPr wrap="none">
            <a:spAutoFit/>
          </a:bodyPr>
          <a:lstStyle/>
          <a:p>
            <a:r>
              <a:rPr lang="en-US" sz="1000" dirty="0" smtClean="0"/>
              <a:t>Switz.</a:t>
            </a:r>
            <a:endParaRPr lang="en-US" sz="1000" dirty="0"/>
          </a:p>
        </p:txBody>
      </p:sp>
      <p:sp>
        <p:nvSpPr>
          <p:cNvPr id="18" name="Rectangle 17"/>
          <p:cNvSpPr/>
          <p:nvPr/>
        </p:nvSpPr>
        <p:spPr>
          <a:xfrm>
            <a:off x="4612074" y="3398061"/>
            <a:ext cx="729687" cy="246221"/>
          </a:xfrm>
          <a:prstGeom prst="rect">
            <a:avLst/>
          </a:prstGeom>
        </p:spPr>
        <p:txBody>
          <a:bodyPr wrap="none">
            <a:spAutoFit/>
          </a:bodyPr>
          <a:lstStyle/>
          <a:p>
            <a:r>
              <a:rPr lang="en-US" sz="1000" dirty="0" smtClean="0"/>
              <a:t>E&amp;E Grads</a:t>
            </a:r>
            <a:endParaRPr lang="en-US" sz="1000" dirty="0"/>
          </a:p>
        </p:txBody>
      </p:sp>
      <p:sp>
        <p:nvSpPr>
          <p:cNvPr id="19" name="Rectangle 18"/>
          <p:cNvSpPr/>
          <p:nvPr/>
        </p:nvSpPr>
        <p:spPr>
          <a:xfrm>
            <a:off x="4146514" y="4114800"/>
            <a:ext cx="734496" cy="246221"/>
          </a:xfrm>
          <a:prstGeom prst="rect">
            <a:avLst/>
          </a:prstGeom>
        </p:spPr>
        <p:txBody>
          <a:bodyPr wrap="none">
            <a:spAutoFit/>
          </a:bodyPr>
          <a:lstStyle/>
          <a:p>
            <a:r>
              <a:rPr lang="en-US" sz="1000" dirty="0" smtClean="0"/>
              <a:t>Azerbaijan</a:t>
            </a:r>
            <a:endParaRPr lang="en-US" sz="1000" dirty="0"/>
          </a:p>
        </p:txBody>
      </p:sp>
      <p:sp>
        <p:nvSpPr>
          <p:cNvPr id="20" name="Rectangle 19"/>
          <p:cNvSpPr/>
          <p:nvPr/>
        </p:nvSpPr>
        <p:spPr>
          <a:xfrm>
            <a:off x="4870248" y="4024525"/>
            <a:ext cx="675185" cy="246221"/>
          </a:xfrm>
          <a:prstGeom prst="rect">
            <a:avLst/>
          </a:prstGeom>
        </p:spPr>
        <p:txBody>
          <a:bodyPr wrap="none">
            <a:spAutoFit/>
          </a:bodyPr>
          <a:lstStyle/>
          <a:p>
            <a:r>
              <a:rPr lang="en-US" sz="1000" dirty="0" smtClean="0"/>
              <a:t>Tajikistan</a:t>
            </a:r>
            <a:endParaRPr lang="en-US" sz="1000" dirty="0"/>
          </a:p>
        </p:txBody>
      </p:sp>
      <p:sp>
        <p:nvSpPr>
          <p:cNvPr id="21" name="Rectangle 20"/>
          <p:cNvSpPr/>
          <p:nvPr/>
        </p:nvSpPr>
        <p:spPr>
          <a:xfrm>
            <a:off x="4966762" y="3779530"/>
            <a:ext cx="764953" cy="246221"/>
          </a:xfrm>
          <a:prstGeom prst="rect">
            <a:avLst/>
          </a:prstGeom>
        </p:spPr>
        <p:txBody>
          <a:bodyPr wrap="none">
            <a:spAutoFit/>
          </a:bodyPr>
          <a:lstStyle/>
          <a:p>
            <a:r>
              <a:rPr lang="en-US" sz="1000" dirty="0" smtClean="0"/>
              <a:t>Macedonia</a:t>
            </a:r>
            <a:endParaRPr lang="en-US" sz="1000" dirty="0"/>
          </a:p>
        </p:txBody>
      </p:sp>
      <p:sp>
        <p:nvSpPr>
          <p:cNvPr id="22" name="Rectangle 21"/>
          <p:cNvSpPr/>
          <p:nvPr/>
        </p:nvSpPr>
        <p:spPr>
          <a:xfrm>
            <a:off x="4861004" y="3610216"/>
            <a:ext cx="510076" cy="246221"/>
          </a:xfrm>
          <a:prstGeom prst="rect">
            <a:avLst/>
          </a:prstGeom>
        </p:spPr>
        <p:txBody>
          <a:bodyPr wrap="none">
            <a:spAutoFit/>
          </a:bodyPr>
          <a:lstStyle/>
          <a:p>
            <a:r>
              <a:rPr lang="en-US" sz="1000" dirty="0" smtClean="0"/>
              <a:t>Russia</a:t>
            </a:r>
            <a:endParaRPr lang="en-US" sz="1000" dirty="0"/>
          </a:p>
        </p:txBody>
      </p:sp>
      <p:sp>
        <p:nvSpPr>
          <p:cNvPr id="23" name="Rectangle 22"/>
          <p:cNvSpPr/>
          <p:nvPr/>
        </p:nvSpPr>
        <p:spPr>
          <a:xfrm>
            <a:off x="5727260" y="3783058"/>
            <a:ext cx="590226" cy="246221"/>
          </a:xfrm>
          <a:prstGeom prst="rect">
            <a:avLst/>
          </a:prstGeom>
        </p:spPr>
        <p:txBody>
          <a:bodyPr wrap="none">
            <a:spAutoFit/>
          </a:bodyPr>
          <a:lstStyle/>
          <a:p>
            <a:r>
              <a:rPr lang="en-US" sz="1000" dirty="0" smtClean="0"/>
              <a:t>Ukraine</a:t>
            </a:r>
            <a:endParaRPr lang="en-US" sz="1000" dirty="0"/>
          </a:p>
        </p:txBody>
      </p:sp>
      <p:sp>
        <p:nvSpPr>
          <p:cNvPr id="24" name="Rectangle 23"/>
          <p:cNvSpPr/>
          <p:nvPr/>
        </p:nvSpPr>
        <p:spPr>
          <a:xfrm>
            <a:off x="5727260" y="3521171"/>
            <a:ext cx="771365" cy="246221"/>
          </a:xfrm>
          <a:prstGeom prst="rect">
            <a:avLst/>
          </a:prstGeom>
        </p:spPr>
        <p:txBody>
          <a:bodyPr wrap="none">
            <a:spAutoFit/>
          </a:bodyPr>
          <a:lstStyle/>
          <a:p>
            <a:r>
              <a:rPr lang="en-US" sz="1000" dirty="0" smtClean="0"/>
              <a:t>Kazakhstan</a:t>
            </a:r>
            <a:endParaRPr lang="en-US" sz="1000" dirty="0"/>
          </a:p>
        </p:txBody>
      </p:sp>
      <p:sp>
        <p:nvSpPr>
          <p:cNvPr id="25" name="Rectangle 24"/>
          <p:cNvSpPr/>
          <p:nvPr/>
        </p:nvSpPr>
        <p:spPr>
          <a:xfrm>
            <a:off x="5391086" y="3310570"/>
            <a:ext cx="851515" cy="246221"/>
          </a:xfrm>
          <a:prstGeom prst="rect">
            <a:avLst/>
          </a:prstGeom>
        </p:spPr>
        <p:txBody>
          <a:bodyPr wrap="none">
            <a:spAutoFit/>
          </a:bodyPr>
          <a:lstStyle/>
          <a:p>
            <a:r>
              <a:rPr lang="en-US" sz="1000" dirty="0" smtClean="0"/>
              <a:t>Cote d’Ivoire</a:t>
            </a:r>
            <a:endParaRPr lang="en-US" sz="1000" dirty="0"/>
          </a:p>
        </p:txBody>
      </p:sp>
      <p:sp>
        <p:nvSpPr>
          <p:cNvPr id="26" name="Rectangle 25"/>
          <p:cNvSpPr/>
          <p:nvPr/>
        </p:nvSpPr>
        <p:spPr>
          <a:xfrm>
            <a:off x="5235619" y="3033165"/>
            <a:ext cx="617477" cy="246221"/>
          </a:xfrm>
          <a:prstGeom prst="rect">
            <a:avLst/>
          </a:prstGeom>
        </p:spPr>
        <p:txBody>
          <a:bodyPr wrap="none">
            <a:spAutoFit/>
          </a:bodyPr>
          <a:lstStyle/>
          <a:p>
            <a:r>
              <a:rPr lang="en-US" sz="1000" dirty="0" smtClean="0"/>
              <a:t>Namibia</a:t>
            </a:r>
            <a:endParaRPr lang="en-US" sz="1000" dirty="0"/>
          </a:p>
        </p:txBody>
      </p:sp>
      <p:sp>
        <p:nvSpPr>
          <p:cNvPr id="27" name="Rectangle 26"/>
          <p:cNvSpPr/>
          <p:nvPr/>
        </p:nvSpPr>
        <p:spPr>
          <a:xfrm>
            <a:off x="6242601" y="2847535"/>
            <a:ext cx="623889" cy="246221"/>
          </a:xfrm>
          <a:prstGeom prst="rect">
            <a:avLst/>
          </a:prstGeom>
        </p:spPr>
        <p:txBody>
          <a:bodyPr wrap="none">
            <a:spAutoFit/>
          </a:bodyPr>
          <a:lstStyle/>
          <a:p>
            <a:r>
              <a:rPr lang="en-US" sz="1000" dirty="0" smtClean="0"/>
              <a:t>Hungary</a:t>
            </a:r>
            <a:endParaRPr lang="en-US" sz="1000" dirty="0"/>
          </a:p>
        </p:txBody>
      </p:sp>
      <p:sp>
        <p:nvSpPr>
          <p:cNvPr id="28" name="Rectangle 27"/>
          <p:cNvSpPr/>
          <p:nvPr/>
        </p:nvSpPr>
        <p:spPr>
          <a:xfrm>
            <a:off x="4612074" y="2562463"/>
            <a:ext cx="627095" cy="246221"/>
          </a:xfrm>
          <a:prstGeom prst="rect">
            <a:avLst/>
          </a:prstGeom>
        </p:spPr>
        <p:txBody>
          <a:bodyPr wrap="none">
            <a:spAutoFit/>
          </a:bodyPr>
          <a:lstStyle/>
          <a:p>
            <a:r>
              <a:rPr lang="en-US" sz="1000" dirty="0" smtClean="0"/>
              <a:t>Armenia</a:t>
            </a:r>
            <a:endParaRPr lang="en-US" sz="1000" dirty="0"/>
          </a:p>
        </p:txBody>
      </p:sp>
      <p:sp>
        <p:nvSpPr>
          <p:cNvPr id="29" name="Rectangle 28"/>
          <p:cNvSpPr/>
          <p:nvPr/>
        </p:nvSpPr>
        <p:spPr>
          <a:xfrm>
            <a:off x="4976917" y="2439352"/>
            <a:ext cx="534121" cy="246221"/>
          </a:xfrm>
          <a:prstGeom prst="rect">
            <a:avLst/>
          </a:prstGeom>
        </p:spPr>
        <p:txBody>
          <a:bodyPr wrap="none">
            <a:spAutoFit/>
          </a:bodyPr>
          <a:lstStyle/>
          <a:p>
            <a:r>
              <a:rPr lang="en-US" sz="1000" dirty="0" smtClean="0"/>
              <a:t>Liberia</a:t>
            </a:r>
            <a:endParaRPr lang="en-US" sz="1000" dirty="0"/>
          </a:p>
        </p:txBody>
      </p:sp>
      <p:sp>
        <p:nvSpPr>
          <p:cNvPr id="30" name="Rectangle 29"/>
          <p:cNvSpPr/>
          <p:nvPr/>
        </p:nvSpPr>
        <p:spPr>
          <a:xfrm>
            <a:off x="5271568" y="2232626"/>
            <a:ext cx="417102" cy="246221"/>
          </a:xfrm>
          <a:prstGeom prst="rect">
            <a:avLst/>
          </a:prstGeom>
        </p:spPr>
        <p:txBody>
          <a:bodyPr wrap="none">
            <a:spAutoFit/>
          </a:bodyPr>
          <a:lstStyle/>
          <a:p>
            <a:r>
              <a:rPr lang="en-US" sz="1000" dirty="0" smtClean="0"/>
              <a:t>Laos</a:t>
            </a:r>
            <a:endParaRPr lang="en-US" sz="1000" dirty="0"/>
          </a:p>
        </p:txBody>
      </p:sp>
      <p:sp>
        <p:nvSpPr>
          <p:cNvPr id="31" name="Rectangle 30"/>
          <p:cNvSpPr/>
          <p:nvPr/>
        </p:nvSpPr>
        <p:spPr>
          <a:xfrm>
            <a:off x="5930443" y="2478847"/>
            <a:ext cx="840295" cy="246221"/>
          </a:xfrm>
          <a:prstGeom prst="rect">
            <a:avLst/>
          </a:prstGeom>
        </p:spPr>
        <p:txBody>
          <a:bodyPr wrap="none">
            <a:spAutoFit/>
          </a:bodyPr>
          <a:lstStyle/>
          <a:p>
            <a:r>
              <a:rPr lang="en-US" sz="1000" dirty="0" smtClean="0"/>
              <a:t>Montenegro</a:t>
            </a:r>
            <a:endParaRPr lang="en-US" sz="1000" dirty="0"/>
          </a:p>
        </p:txBody>
      </p:sp>
      <p:sp>
        <p:nvSpPr>
          <p:cNvPr id="32" name="Rectangle 31"/>
          <p:cNvSpPr/>
          <p:nvPr/>
        </p:nvSpPr>
        <p:spPr>
          <a:xfrm>
            <a:off x="5084783" y="1951909"/>
            <a:ext cx="572593" cy="246221"/>
          </a:xfrm>
          <a:prstGeom prst="rect">
            <a:avLst/>
          </a:prstGeom>
        </p:spPr>
        <p:txBody>
          <a:bodyPr wrap="none">
            <a:spAutoFit/>
          </a:bodyPr>
          <a:lstStyle/>
          <a:p>
            <a:r>
              <a:rPr lang="en-US" sz="1000" dirty="0" smtClean="0"/>
              <a:t>Albania</a:t>
            </a:r>
            <a:endParaRPr lang="en-US" sz="1000" dirty="0"/>
          </a:p>
        </p:txBody>
      </p:sp>
      <p:sp>
        <p:nvSpPr>
          <p:cNvPr id="33" name="Rectangle 32"/>
          <p:cNvSpPr/>
          <p:nvPr/>
        </p:nvSpPr>
        <p:spPr>
          <a:xfrm>
            <a:off x="5375771" y="1664731"/>
            <a:ext cx="591829" cy="246221"/>
          </a:xfrm>
          <a:prstGeom prst="rect">
            <a:avLst/>
          </a:prstGeom>
        </p:spPr>
        <p:txBody>
          <a:bodyPr wrap="none">
            <a:spAutoFit/>
          </a:bodyPr>
          <a:lstStyle/>
          <a:p>
            <a:r>
              <a:rPr lang="en-US" sz="1000" dirty="0" smtClean="0"/>
              <a:t>Georgia</a:t>
            </a:r>
            <a:endParaRPr lang="en-US" sz="1000" dirty="0"/>
          </a:p>
        </p:txBody>
      </p:sp>
      <p:sp>
        <p:nvSpPr>
          <p:cNvPr id="34" name="Rectangle 33"/>
          <p:cNvSpPr/>
          <p:nvPr/>
        </p:nvSpPr>
        <p:spPr>
          <a:xfrm>
            <a:off x="6662535" y="2075021"/>
            <a:ext cx="510076" cy="246221"/>
          </a:xfrm>
          <a:prstGeom prst="rect">
            <a:avLst/>
          </a:prstGeom>
        </p:spPr>
        <p:txBody>
          <a:bodyPr wrap="none">
            <a:spAutoFit/>
          </a:bodyPr>
          <a:lstStyle/>
          <a:p>
            <a:r>
              <a:rPr lang="en-US" sz="1000" dirty="0" smtClean="0"/>
              <a:t>Serbia</a:t>
            </a:r>
            <a:endParaRPr lang="en-US" sz="1000" dirty="0"/>
          </a:p>
        </p:txBody>
      </p:sp>
      <p:sp>
        <p:nvSpPr>
          <p:cNvPr id="35" name="Rectangle 34"/>
          <p:cNvSpPr/>
          <p:nvPr/>
        </p:nvSpPr>
        <p:spPr>
          <a:xfrm>
            <a:off x="6700763" y="1587622"/>
            <a:ext cx="870751" cy="246221"/>
          </a:xfrm>
          <a:prstGeom prst="rect">
            <a:avLst/>
          </a:prstGeom>
        </p:spPr>
        <p:txBody>
          <a:bodyPr wrap="none">
            <a:spAutoFit/>
          </a:bodyPr>
          <a:lstStyle/>
          <a:p>
            <a:r>
              <a:rPr lang="en-US" sz="1000" dirty="0" smtClean="0"/>
              <a:t>Mozambique</a:t>
            </a:r>
            <a:endParaRPr lang="en-US" sz="1000" dirty="0"/>
          </a:p>
        </p:txBody>
      </p:sp>
      <p:sp>
        <p:nvSpPr>
          <p:cNvPr id="36" name="Rectangle 35"/>
          <p:cNvSpPr/>
          <p:nvPr/>
        </p:nvSpPr>
        <p:spPr>
          <a:xfrm>
            <a:off x="6947869" y="1828799"/>
            <a:ext cx="516488" cy="246221"/>
          </a:xfrm>
          <a:prstGeom prst="rect">
            <a:avLst/>
          </a:prstGeom>
        </p:spPr>
        <p:txBody>
          <a:bodyPr wrap="none">
            <a:spAutoFit/>
          </a:bodyPr>
          <a:lstStyle/>
          <a:p>
            <a:r>
              <a:rPr lang="en-US" sz="1000" dirty="0" smtClean="0"/>
              <a:t>Congo</a:t>
            </a:r>
            <a:endParaRPr lang="en-US" sz="1000" dirty="0"/>
          </a:p>
        </p:txBody>
      </p:sp>
      <p:sp>
        <p:nvSpPr>
          <p:cNvPr id="37" name="Rectangle 36"/>
          <p:cNvSpPr/>
          <p:nvPr/>
        </p:nvSpPr>
        <p:spPr>
          <a:xfrm>
            <a:off x="5788975" y="1321293"/>
            <a:ext cx="647934" cy="246221"/>
          </a:xfrm>
          <a:prstGeom prst="rect">
            <a:avLst/>
          </a:prstGeom>
        </p:spPr>
        <p:txBody>
          <a:bodyPr wrap="none">
            <a:spAutoFit/>
          </a:bodyPr>
          <a:lstStyle/>
          <a:p>
            <a:r>
              <a:rPr lang="en-US" sz="1000" dirty="0" smtClean="0"/>
              <a:t>Bosnia-H</a:t>
            </a:r>
            <a:endParaRPr lang="en-US" sz="1000" dirty="0"/>
          </a:p>
        </p:txBody>
      </p:sp>
      <p:sp>
        <p:nvSpPr>
          <p:cNvPr id="38" name="Rectangle 37"/>
          <p:cNvSpPr/>
          <p:nvPr/>
        </p:nvSpPr>
        <p:spPr>
          <a:xfrm>
            <a:off x="5930443" y="1572238"/>
            <a:ext cx="654346" cy="246221"/>
          </a:xfrm>
          <a:prstGeom prst="rect">
            <a:avLst/>
          </a:prstGeom>
        </p:spPr>
        <p:txBody>
          <a:bodyPr wrap="none">
            <a:spAutoFit/>
          </a:bodyPr>
          <a:lstStyle/>
          <a:p>
            <a:r>
              <a:rPr lang="en-US" sz="1000" dirty="0" smtClean="0"/>
              <a:t>Kyrgyz R.</a:t>
            </a:r>
            <a:endParaRPr lang="en-US" sz="1000" dirty="0"/>
          </a:p>
        </p:txBody>
      </p:sp>
      <p:sp>
        <p:nvSpPr>
          <p:cNvPr id="39" name="Rectangle 38"/>
          <p:cNvSpPr/>
          <p:nvPr/>
        </p:nvSpPr>
        <p:spPr>
          <a:xfrm>
            <a:off x="6436909" y="956685"/>
            <a:ext cx="527709" cy="246221"/>
          </a:xfrm>
          <a:prstGeom prst="rect">
            <a:avLst/>
          </a:prstGeom>
        </p:spPr>
        <p:txBody>
          <a:bodyPr wrap="none">
            <a:spAutoFit/>
          </a:bodyPr>
          <a:lstStyle/>
          <a:p>
            <a:r>
              <a:rPr lang="en-US" sz="1000" dirty="0" smtClean="0"/>
              <a:t>Bolivia</a:t>
            </a:r>
            <a:endParaRPr lang="en-US" sz="1000" dirty="0"/>
          </a:p>
        </p:txBody>
      </p:sp>
      <p:sp>
        <p:nvSpPr>
          <p:cNvPr id="40" name="Rectangle 39"/>
          <p:cNvSpPr/>
          <p:nvPr/>
        </p:nvSpPr>
        <p:spPr>
          <a:xfrm>
            <a:off x="6252077" y="1230563"/>
            <a:ext cx="643125" cy="246221"/>
          </a:xfrm>
          <a:prstGeom prst="rect">
            <a:avLst/>
          </a:prstGeom>
        </p:spPr>
        <p:txBody>
          <a:bodyPr wrap="none">
            <a:spAutoFit/>
          </a:bodyPr>
          <a:lstStyle/>
          <a:p>
            <a:r>
              <a:rPr lang="en-US" sz="1000" dirty="0" smtClean="0"/>
              <a:t>Moldova</a:t>
            </a:r>
            <a:endParaRPr lang="en-US" sz="1000" dirty="0"/>
          </a:p>
        </p:txBody>
      </p:sp>
      <p:sp>
        <p:nvSpPr>
          <p:cNvPr id="41" name="Rectangle 40"/>
          <p:cNvSpPr/>
          <p:nvPr/>
        </p:nvSpPr>
        <p:spPr>
          <a:xfrm>
            <a:off x="7050646" y="1202906"/>
            <a:ext cx="598241" cy="246221"/>
          </a:xfrm>
          <a:prstGeom prst="rect">
            <a:avLst/>
          </a:prstGeom>
        </p:spPr>
        <p:txBody>
          <a:bodyPr wrap="none">
            <a:spAutoFit/>
          </a:bodyPr>
          <a:lstStyle/>
          <a:p>
            <a:r>
              <a:rPr lang="en-US" sz="1000" dirty="0" smtClean="0"/>
              <a:t>Burundi</a:t>
            </a:r>
            <a:endParaRPr lang="en-US" sz="1000" dirty="0"/>
          </a:p>
        </p:txBody>
      </p:sp>
      <p:sp>
        <p:nvSpPr>
          <p:cNvPr id="42" name="Rectangle 41"/>
          <p:cNvSpPr/>
          <p:nvPr/>
        </p:nvSpPr>
        <p:spPr>
          <a:xfrm>
            <a:off x="6809370" y="1418510"/>
            <a:ext cx="726481" cy="246221"/>
          </a:xfrm>
          <a:prstGeom prst="rect">
            <a:avLst/>
          </a:prstGeom>
        </p:spPr>
        <p:txBody>
          <a:bodyPr wrap="none">
            <a:spAutoFit/>
          </a:bodyPr>
          <a:lstStyle/>
          <a:p>
            <a:r>
              <a:rPr lang="en-US" sz="1000" dirty="0" smtClean="0"/>
              <a:t>Zimbabwe</a:t>
            </a:r>
            <a:endParaRPr lang="en-US" sz="1000" dirty="0"/>
          </a:p>
        </p:txBody>
      </p:sp>
      <p:sp>
        <p:nvSpPr>
          <p:cNvPr id="43" name="Rectangle 42"/>
          <p:cNvSpPr/>
          <p:nvPr/>
        </p:nvSpPr>
        <p:spPr>
          <a:xfrm>
            <a:off x="5765060" y="1063538"/>
            <a:ext cx="489236" cy="246221"/>
          </a:xfrm>
          <a:prstGeom prst="rect">
            <a:avLst/>
          </a:prstGeom>
        </p:spPr>
        <p:txBody>
          <a:bodyPr wrap="none">
            <a:spAutoFit/>
          </a:bodyPr>
          <a:lstStyle/>
          <a:p>
            <a:r>
              <a:rPr lang="en-US" sz="1000" dirty="0" smtClean="0"/>
              <a:t>Nepal</a:t>
            </a:r>
            <a:endParaRPr lang="en-US" sz="1000" dirty="0"/>
          </a:p>
        </p:txBody>
      </p:sp>
    </p:spTree>
    <p:extLst>
      <p:ext uri="{BB962C8B-B14F-4D97-AF65-F5344CB8AC3E}">
        <p14:creationId xmlns:p14="http://schemas.microsoft.com/office/powerpoint/2010/main" val="32714772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rmAutofit fontScale="90000"/>
          </a:bodyPr>
          <a:lstStyle/>
          <a:p>
            <a:r>
              <a:rPr lang="en-US" dirty="0" smtClean="0"/>
              <a:t>Relations with and vulnerabilities to Russia</a:t>
            </a:r>
            <a:endParaRPr lang="en-US" dirty="0"/>
          </a:p>
        </p:txBody>
      </p:sp>
      <p:sp>
        <p:nvSpPr>
          <p:cNvPr id="3" name="Content Placeholder 2"/>
          <p:cNvSpPr>
            <a:spLocks noGrp="1"/>
          </p:cNvSpPr>
          <p:nvPr>
            <p:ph idx="1"/>
          </p:nvPr>
        </p:nvSpPr>
        <p:spPr>
          <a:xfrm>
            <a:off x="152400" y="5791200"/>
            <a:ext cx="8153400" cy="457200"/>
          </a:xfrm>
        </p:spPr>
        <p:txBody>
          <a:bodyPr>
            <a:normAutofit fontScale="92500" lnSpcReduction="20000"/>
          </a:bodyPr>
          <a:lstStyle/>
          <a:p>
            <a:endParaRPr lang="en-US"/>
          </a:p>
        </p:txBody>
      </p:sp>
    </p:spTree>
    <p:extLst>
      <p:ext uri="{BB962C8B-B14F-4D97-AF65-F5344CB8AC3E}">
        <p14:creationId xmlns:p14="http://schemas.microsoft.com/office/powerpoint/2010/main" val="12331534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629400"/>
            <a:ext cx="9144000" cy="246221"/>
          </a:xfrm>
          <a:prstGeom prst="rect">
            <a:avLst/>
          </a:prstGeom>
          <a:noFill/>
        </p:spPr>
        <p:txBody>
          <a:bodyPr wrap="square" rtlCol="0">
            <a:spAutoFit/>
          </a:bodyPr>
          <a:lstStyle/>
          <a:p>
            <a:r>
              <a:rPr lang="en-US" sz="1000" dirty="0" smtClean="0"/>
              <a:t>World Bank, </a:t>
            </a:r>
            <a:r>
              <a:rPr lang="en-US" sz="1000" i="1" dirty="0" smtClean="0"/>
              <a:t>World Development Indicators </a:t>
            </a:r>
            <a:r>
              <a:rPr lang="en-US" sz="1000" dirty="0" smtClean="0"/>
              <a:t>(2016, online). In purchasing power parity  terms. 18 E&amp;E countries; i.e., less the 11 E&amp;E graduates.</a:t>
            </a:r>
            <a:endParaRPr lang="en-US" sz="1000" dirty="0"/>
          </a:p>
        </p:txBody>
      </p:sp>
      <p:sp>
        <p:nvSpPr>
          <p:cNvPr id="5" name="TextBox 4"/>
          <p:cNvSpPr txBox="1">
            <a:spLocks noChangeArrowheads="1"/>
          </p:cNvSpPr>
          <p:nvPr/>
        </p:nvSpPr>
        <p:spPr bwMode="auto">
          <a:xfrm>
            <a:off x="76200" y="150813"/>
            <a:ext cx="1447800" cy="276999"/>
          </a:xfrm>
          <a:prstGeom prst="rect">
            <a:avLst/>
          </a:prstGeom>
          <a:noFill/>
          <a:ln w="9525">
            <a:noFill/>
            <a:miter lim="800000"/>
            <a:headEnd/>
            <a:tailEnd/>
          </a:ln>
        </p:spPr>
        <p:txBody>
          <a:bodyPr wrap="square">
            <a:spAutoFit/>
          </a:bodyPr>
          <a:lstStyle/>
          <a:p>
            <a:pPr fontAlgn="auto">
              <a:spcBef>
                <a:spcPts val="0"/>
              </a:spcBef>
              <a:spcAft>
                <a:spcPts val="0"/>
              </a:spcAft>
            </a:pPr>
            <a:r>
              <a:rPr lang="en-US" sz="1200" dirty="0" smtClean="0">
                <a:solidFill>
                  <a:srgbClr val="000000"/>
                </a:solidFill>
                <a:latin typeface="Calibri" pitchFamily="34" charset="0"/>
              </a:rPr>
              <a:t>Figure 29</a:t>
            </a:r>
            <a:endParaRPr lang="en-US" sz="1200" dirty="0">
              <a:solidFill>
                <a:srgbClr val="000000"/>
              </a:solidFill>
              <a:latin typeface="Calibri"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3261305876"/>
              </p:ext>
            </p:extLst>
          </p:nvPr>
        </p:nvGraphicFramePr>
        <p:xfrm>
          <a:off x="533400" y="609600"/>
          <a:ext cx="7896225" cy="55530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30342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n-US" dirty="0" smtClean="0"/>
              <a:t/>
            </a:r>
            <a:br>
              <a:rPr lang="en-US" dirty="0" smtClean="0"/>
            </a:br>
            <a:r>
              <a:rPr lang="en-US" dirty="0" smtClean="0"/>
              <a:t/>
            </a:r>
            <a:br>
              <a:rPr lang="en-US" dirty="0" smtClean="0"/>
            </a:br>
            <a:endParaRPr lang="en-US" dirty="0"/>
          </a:p>
        </p:txBody>
      </p:sp>
      <p:sp>
        <p:nvSpPr>
          <p:cNvPr id="5" name="Rectangle 4"/>
          <p:cNvSpPr/>
          <p:nvPr/>
        </p:nvSpPr>
        <p:spPr>
          <a:xfrm>
            <a:off x="0" y="6586782"/>
            <a:ext cx="9144000" cy="246221"/>
          </a:xfrm>
          <a:prstGeom prst="rect">
            <a:avLst/>
          </a:prstGeom>
        </p:spPr>
        <p:txBody>
          <a:bodyPr wrap="square">
            <a:spAutoFit/>
          </a:bodyPr>
          <a:lstStyle/>
          <a:p>
            <a:r>
              <a:rPr lang="en-US" sz="1000" dirty="0" smtClean="0">
                <a:latin typeface="Calibri" pitchFamily="34" charset="0"/>
              </a:rPr>
              <a:t>IMF, </a:t>
            </a:r>
            <a:r>
              <a:rPr lang="en-US" sz="1000" i="1" dirty="0" smtClean="0">
                <a:latin typeface="Calibri" pitchFamily="34" charset="0"/>
              </a:rPr>
              <a:t>Direction of Trade Statistics</a:t>
            </a:r>
            <a:r>
              <a:rPr lang="en-US" sz="1000" dirty="0" smtClean="0">
                <a:latin typeface="Calibri" pitchFamily="34" charset="0"/>
              </a:rPr>
              <a:t> (2015).  2016 data for Armenia.</a:t>
            </a:r>
            <a:endParaRPr lang="en-US" sz="1000" dirty="0">
              <a:latin typeface="Calibri" pitchFamily="34" charset="0"/>
            </a:endParaRPr>
          </a:p>
        </p:txBody>
      </p:sp>
      <p:sp>
        <p:nvSpPr>
          <p:cNvPr id="3" name="Rectangle 2"/>
          <p:cNvSpPr/>
          <p:nvPr/>
        </p:nvSpPr>
        <p:spPr>
          <a:xfrm>
            <a:off x="76200" y="76200"/>
            <a:ext cx="762901" cy="276999"/>
          </a:xfrm>
          <a:prstGeom prst="rect">
            <a:avLst/>
          </a:prstGeom>
        </p:spPr>
        <p:txBody>
          <a:bodyPr wrap="none">
            <a:spAutoFit/>
          </a:bodyPr>
          <a:lstStyle/>
          <a:p>
            <a:r>
              <a:rPr lang="en-US" sz="1200" dirty="0"/>
              <a:t>Figure </a:t>
            </a:r>
            <a:r>
              <a:rPr lang="en-US" sz="1200" dirty="0" smtClean="0"/>
              <a:t>30</a:t>
            </a:r>
            <a:endParaRPr lang="en-US" sz="1200" dirty="0"/>
          </a:p>
        </p:txBody>
      </p:sp>
      <p:graphicFrame>
        <p:nvGraphicFramePr>
          <p:cNvPr id="6" name="Chart 5"/>
          <p:cNvGraphicFramePr>
            <a:graphicFrameLocks/>
          </p:cNvGraphicFramePr>
          <p:nvPr>
            <p:extLst>
              <p:ext uri="{D42A27DB-BD31-4B8C-83A1-F6EECF244321}">
                <p14:modId xmlns:p14="http://schemas.microsoft.com/office/powerpoint/2010/main" val="2991512153"/>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8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622" y="158323"/>
            <a:ext cx="762901" cy="276999"/>
          </a:xfrm>
          <a:prstGeom prst="rect">
            <a:avLst/>
          </a:prstGeom>
        </p:spPr>
        <p:txBody>
          <a:bodyPr wrap="none">
            <a:spAutoFit/>
          </a:bodyPr>
          <a:lstStyle/>
          <a:p>
            <a:r>
              <a:rPr lang="en-US" sz="1200" dirty="0"/>
              <a:t>Figure </a:t>
            </a:r>
            <a:r>
              <a:rPr lang="en-US" sz="1200" dirty="0" smtClean="0"/>
              <a:t>31</a:t>
            </a:r>
            <a:endParaRPr lang="en-US" sz="1200" dirty="0"/>
          </a:p>
        </p:txBody>
      </p:sp>
      <p:sp>
        <p:nvSpPr>
          <p:cNvPr id="11" name="Rectangle 10"/>
          <p:cNvSpPr/>
          <p:nvPr/>
        </p:nvSpPr>
        <p:spPr>
          <a:xfrm>
            <a:off x="74622" y="6501143"/>
            <a:ext cx="8078778" cy="246221"/>
          </a:xfrm>
          <a:prstGeom prst="rect">
            <a:avLst/>
          </a:prstGeom>
        </p:spPr>
        <p:txBody>
          <a:bodyPr wrap="square">
            <a:spAutoFit/>
          </a:bodyPr>
          <a:lstStyle/>
          <a:p>
            <a:r>
              <a:rPr lang="en-US" sz="1000" dirty="0" smtClean="0">
                <a:latin typeface="Calibri" pitchFamily="34" charset="0"/>
              </a:rPr>
              <a:t>IMF, </a:t>
            </a:r>
            <a:r>
              <a:rPr lang="en-US" sz="1000" i="1" dirty="0" smtClean="0">
                <a:latin typeface="Calibri" pitchFamily="34" charset="0"/>
              </a:rPr>
              <a:t>Direction of Trade Statistics</a:t>
            </a:r>
            <a:r>
              <a:rPr lang="en-US" sz="1000" dirty="0" smtClean="0">
                <a:latin typeface="Calibri" pitchFamily="34" charset="0"/>
              </a:rPr>
              <a:t> (2018, online).</a:t>
            </a:r>
            <a:endParaRPr lang="en-US" sz="1000" dirty="0">
              <a:latin typeface="Calibri"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1967376264"/>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32192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622" y="158323"/>
            <a:ext cx="762901" cy="276999"/>
          </a:xfrm>
          <a:prstGeom prst="rect">
            <a:avLst/>
          </a:prstGeom>
        </p:spPr>
        <p:txBody>
          <a:bodyPr wrap="none">
            <a:spAutoFit/>
          </a:bodyPr>
          <a:lstStyle/>
          <a:p>
            <a:r>
              <a:rPr lang="en-US" sz="1200" dirty="0"/>
              <a:t>Figure </a:t>
            </a:r>
            <a:r>
              <a:rPr lang="en-US" sz="1200" dirty="0" smtClean="0"/>
              <a:t>32</a:t>
            </a:r>
            <a:endParaRPr lang="en-US" sz="1200" dirty="0"/>
          </a:p>
        </p:txBody>
      </p:sp>
      <p:sp>
        <p:nvSpPr>
          <p:cNvPr id="11" name="Rectangle 10"/>
          <p:cNvSpPr/>
          <p:nvPr/>
        </p:nvSpPr>
        <p:spPr>
          <a:xfrm>
            <a:off x="74622" y="6501143"/>
            <a:ext cx="8078778" cy="246221"/>
          </a:xfrm>
          <a:prstGeom prst="rect">
            <a:avLst/>
          </a:prstGeom>
        </p:spPr>
        <p:txBody>
          <a:bodyPr wrap="square">
            <a:spAutoFit/>
          </a:bodyPr>
          <a:lstStyle/>
          <a:p>
            <a:r>
              <a:rPr lang="en-US" sz="1000" dirty="0" smtClean="0">
                <a:latin typeface="Calibri" pitchFamily="34" charset="0"/>
              </a:rPr>
              <a:t>IMF, </a:t>
            </a:r>
            <a:r>
              <a:rPr lang="en-US" sz="1000" i="1" dirty="0" smtClean="0">
                <a:latin typeface="Calibri" pitchFamily="34" charset="0"/>
              </a:rPr>
              <a:t>Direction of Trade Statistics</a:t>
            </a:r>
            <a:r>
              <a:rPr lang="en-US" sz="1000" dirty="0" smtClean="0">
                <a:latin typeface="Calibri" pitchFamily="34" charset="0"/>
              </a:rPr>
              <a:t> (2018, online).</a:t>
            </a:r>
            <a:endParaRPr lang="en-US" sz="1000" dirty="0">
              <a:latin typeface="Calibri" pitchFamily="34" charset="0"/>
            </a:endParaRPr>
          </a:p>
        </p:txBody>
      </p:sp>
      <p:graphicFrame>
        <p:nvGraphicFramePr>
          <p:cNvPr id="13" name="Chart 12"/>
          <p:cNvGraphicFramePr>
            <a:graphicFrameLocks/>
          </p:cNvGraphicFramePr>
          <p:nvPr>
            <p:extLst>
              <p:ext uri="{D42A27DB-BD31-4B8C-83A1-F6EECF244321}">
                <p14:modId xmlns:p14="http://schemas.microsoft.com/office/powerpoint/2010/main" val="1379562831"/>
              </p:ext>
            </p:extLst>
          </p:nvPr>
        </p:nvGraphicFramePr>
        <p:xfrm>
          <a:off x="59690" y="515174"/>
          <a:ext cx="9024620" cy="58276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54512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6463672"/>
            <a:ext cx="9144000" cy="400110"/>
          </a:xfrm>
          <a:prstGeom prst="rect">
            <a:avLst/>
          </a:prstGeom>
        </p:spPr>
        <p:txBody>
          <a:bodyPr wrap="square">
            <a:spAutoFit/>
          </a:bodyPr>
          <a:lstStyle/>
          <a:p>
            <a:r>
              <a:rPr lang="en-US" sz="1000" dirty="0" smtClean="0">
                <a:latin typeface="Calibri" pitchFamily="34" charset="0"/>
              </a:rPr>
              <a:t>World Bank, </a:t>
            </a:r>
            <a:r>
              <a:rPr lang="en-US" sz="1000" i="1" dirty="0" smtClean="0">
                <a:latin typeface="Calibri" pitchFamily="34" charset="0"/>
              </a:rPr>
              <a:t>World Development Indicators</a:t>
            </a:r>
            <a:r>
              <a:rPr lang="en-US" sz="1000" dirty="0" smtClean="0">
                <a:latin typeface="Calibri" pitchFamily="34" charset="0"/>
              </a:rPr>
              <a:t>, UNCTAD FDI/TNC database, and IMF, </a:t>
            </a:r>
            <a:r>
              <a:rPr lang="en-US" sz="1000" i="1" dirty="0" smtClean="0">
                <a:latin typeface="Calibri" pitchFamily="34" charset="0"/>
              </a:rPr>
              <a:t>Direction of Trade Statistics</a:t>
            </a:r>
            <a:r>
              <a:rPr lang="en-US" sz="1000" dirty="0" smtClean="0">
                <a:latin typeface="Calibri" pitchFamily="34" charset="0"/>
              </a:rPr>
              <a:t>. GDP exposure to Russia’s economy through remittances, trade, and FDI.</a:t>
            </a:r>
            <a:endParaRPr lang="en-US" sz="1000" dirty="0">
              <a:latin typeface="Calibri"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383448977"/>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0" y="30617"/>
            <a:ext cx="762901"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33</a:t>
            </a:r>
            <a:endParaRPr lang="en-US" sz="1200" dirty="0">
              <a:solidFill>
                <a:srgbClr val="000000"/>
              </a:solidFill>
              <a:latin typeface="Calibri" pitchFamily="34" charset="0"/>
            </a:endParaRPr>
          </a:p>
        </p:txBody>
      </p:sp>
    </p:spTree>
    <p:extLst>
      <p:ext uri="{BB962C8B-B14F-4D97-AF65-F5344CB8AC3E}">
        <p14:creationId xmlns:p14="http://schemas.microsoft.com/office/powerpoint/2010/main" val="38924645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0"/>
          <p:cNvSpPr txBox="1">
            <a:spLocks noChangeArrowheads="1"/>
          </p:cNvSpPr>
          <p:nvPr/>
        </p:nvSpPr>
        <p:spPr bwMode="auto">
          <a:xfrm>
            <a:off x="0" y="6646691"/>
            <a:ext cx="4572000" cy="215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1" hangingPunct="1"/>
            <a:r>
              <a:rPr lang="en-US" sz="800" dirty="0" smtClean="0">
                <a:solidFill>
                  <a:schemeClr val="tx1"/>
                </a:solidFill>
                <a:latin typeface="Calibri" pitchFamily="34" charset="0"/>
              </a:rPr>
              <a:t>World Bank, </a:t>
            </a:r>
            <a:r>
              <a:rPr lang="en-US" sz="800" i="1" dirty="0" smtClean="0">
                <a:solidFill>
                  <a:schemeClr val="tx1"/>
                </a:solidFill>
                <a:latin typeface="Calibri" pitchFamily="34" charset="0"/>
              </a:rPr>
              <a:t>World  Development Indicators</a:t>
            </a:r>
            <a:r>
              <a:rPr lang="en-US" sz="800" dirty="0" smtClean="0">
                <a:solidFill>
                  <a:schemeClr val="tx1"/>
                </a:solidFill>
                <a:latin typeface="Calibri" pitchFamily="34" charset="0"/>
              </a:rPr>
              <a:t> (2015).</a:t>
            </a:r>
            <a:endParaRPr lang="en-US" sz="800" dirty="0">
              <a:solidFill>
                <a:schemeClr val="tx1"/>
              </a:solidFill>
              <a:latin typeface="Calibri"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4255654317"/>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76200" y="76200"/>
            <a:ext cx="762901" cy="276999"/>
          </a:xfrm>
          <a:prstGeom prst="rect">
            <a:avLst/>
          </a:prstGeom>
        </p:spPr>
        <p:txBody>
          <a:bodyPr wrap="none">
            <a:spAutoFit/>
          </a:bodyPr>
          <a:lstStyle/>
          <a:p>
            <a:pPr fontAlgn="auto">
              <a:spcBef>
                <a:spcPts val="0"/>
              </a:spcBef>
              <a:spcAft>
                <a:spcPts val="0"/>
              </a:spcAft>
            </a:pPr>
            <a:r>
              <a:rPr lang="en-US" sz="1200" dirty="0">
                <a:solidFill>
                  <a:srgbClr val="000000"/>
                </a:solidFill>
                <a:latin typeface="Calibri" pitchFamily="34" charset="0"/>
              </a:rPr>
              <a:t>Figure </a:t>
            </a:r>
            <a:r>
              <a:rPr lang="en-US" sz="1200" dirty="0" smtClean="0">
                <a:solidFill>
                  <a:srgbClr val="000000"/>
                </a:solidFill>
                <a:latin typeface="Calibri" pitchFamily="34" charset="0"/>
              </a:rPr>
              <a:t>34</a:t>
            </a:r>
            <a:endParaRPr lang="en-US" sz="1200" dirty="0">
              <a:solidFill>
                <a:srgbClr val="000000"/>
              </a:solidFill>
              <a:latin typeface="Calibri" pitchFamily="34" charset="0"/>
            </a:endParaRPr>
          </a:p>
        </p:txBody>
      </p:sp>
    </p:spTree>
    <p:extLst>
      <p:ext uri="{BB962C8B-B14F-4D97-AF65-F5344CB8AC3E}">
        <p14:creationId xmlns:p14="http://schemas.microsoft.com/office/powerpoint/2010/main" val="3569534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077200" cy="258762"/>
          </a:xfrm>
        </p:spPr>
        <p:txBody>
          <a:bodyPr>
            <a:noAutofit/>
          </a:bodyPr>
          <a:lstStyle/>
          <a:p>
            <a:r>
              <a:rPr lang="en-US" sz="2400" dirty="0"/>
              <a:t>Economic and Democratic Reforms in Eastern Europe and Eurasia in </a:t>
            </a:r>
            <a:r>
              <a:rPr lang="en-US" sz="2400" dirty="0" smtClean="0"/>
              <a:t>2017</a:t>
            </a:r>
            <a:endParaRPr lang="en-US" sz="2400" dirty="0"/>
          </a:p>
        </p:txBody>
      </p:sp>
      <p:sp>
        <p:nvSpPr>
          <p:cNvPr id="3" name="Content Placeholder 2"/>
          <p:cNvSpPr>
            <a:spLocks noGrp="1"/>
          </p:cNvSpPr>
          <p:nvPr>
            <p:ph idx="1"/>
          </p:nvPr>
        </p:nvSpPr>
        <p:spPr>
          <a:xfrm>
            <a:off x="457200" y="6359751"/>
            <a:ext cx="8001000" cy="487363"/>
          </a:xfrm>
        </p:spPr>
        <p:txBody>
          <a:bodyPr>
            <a:normAutofit fontScale="32500" lnSpcReduction="20000"/>
          </a:bodyPr>
          <a:lstStyle/>
          <a:p>
            <a:pPr marL="0" indent="0">
              <a:buNone/>
            </a:pPr>
            <a:r>
              <a:rPr lang="en-US" dirty="0">
                <a:solidFill>
                  <a:prstClr val="black"/>
                </a:solidFill>
              </a:rPr>
              <a:t>USAID/E&amp;E Monitoring Country Progress (MCP) team.  Ratings are based on a 1 to 5 scale, with 5 representing most advanced.  Data derived from Freedom House, </a:t>
            </a:r>
            <a:r>
              <a:rPr lang="en-US" i="1" dirty="0">
                <a:solidFill>
                  <a:prstClr val="black"/>
                </a:solidFill>
              </a:rPr>
              <a:t>Nations in Transit </a:t>
            </a:r>
            <a:r>
              <a:rPr lang="en-US" dirty="0">
                <a:solidFill>
                  <a:prstClr val="black"/>
                </a:solidFill>
              </a:rPr>
              <a:t>(April 2017); Freedom House, </a:t>
            </a:r>
            <a:r>
              <a:rPr lang="en-US" i="1" dirty="0">
                <a:solidFill>
                  <a:prstClr val="black"/>
                </a:solidFill>
              </a:rPr>
              <a:t>Freedom in the World </a:t>
            </a:r>
            <a:r>
              <a:rPr lang="en-US" dirty="0">
                <a:solidFill>
                  <a:prstClr val="black"/>
                </a:solidFill>
              </a:rPr>
              <a:t>(January </a:t>
            </a:r>
            <a:r>
              <a:rPr lang="en-US" dirty="0" smtClean="0">
                <a:solidFill>
                  <a:prstClr val="black"/>
                </a:solidFill>
              </a:rPr>
              <a:t>2018),</a:t>
            </a:r>
            <a:r>
              <a:rPr lang="en-US" dirty="0">
                <a:solidFill>
                  <a:prstClr val="black"/>
                </a:solidFill>
              </a:rPr>
              <a:t>and the European Bank for Reconstruction and Development (EBRD), </a:t>
            </a:r>
            <a:r>
              <a:rPr lang="en-US" i="1" dirty="0">
                <a:solidFill>
                  <a:prstClr val="black"/>
                </a:solidFill>
              </a:rPr>
              <a:t>Transition Report </a:t>
            </a:r>
            <a:r>
              <a:rPr lang="en-US" dirty="0">
                <a:solidFill>
                  <a:prstClr val="black"/>
                </a:solidFill>
              </a:rPr>
              <a:t>(November 2017). Advanced comparator countries include Germany, Sweden, and the United States.</a:t>
            </a:r>
            <a:endParaRPr lang="en-US" dirty="0">
              <a:solidFill>
                <a:srgbClr val="FF0000"/>
              </a:solidFill>
            </a:endParaRP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432075175"/>
              </p:ext>
            </p:extLst>
          </p:nvPr>
        </p:nvGraphicFramePr>
        <p:xfrm>
          <a:off x="1143000" y="457200"/>
          <a:ext cx="6217436" cy="5867009"/>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32409" y="391"/>
            <a:ext cx="684355"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2</a:t>
            </a:r>
            <a:endParaRPr lang="en-US" sz="1200" dirty="0">
              <a:solidFill>
                <a:srgbClr val="000000"/>
              </a:solidFill>
              <a:latin typeface="Calibri" pitchFamily="34" charset="0"/>
            </a:endParaRPr>
          </a:p>
        </p:txBody>
      </p:sp>
      <p:sp>
        <p:nvSpPr>
          <p:cNvPr id="6" name="Rectangle 5"/>
          <p:cNvSpPr/>
          <p:nvPr/>
        </p:nvSpPr>
        <p:spPr>
          <a:xfrm>
            <a:off x="6498771" y="1603607"/>
            <a:ext cx="1273629" cy="338554"/>
          </a:xfrm>
          <a:prstGeom prst="rect">
            <a:avLst/>
          </a:prstGeom>
        </p:spPr>
        <p:txBody>
          <a:bodyPr wrap="square">
            <a:spAutoFit/>
          </a:bodyPr>
          <a:lstStyle/>
          <a:p>
            <a:r>
              <a:rPr lang="en-US" sz="800" dirty="0">
                <a:solidFill>
                  <a:srgbClr val="000000"/>
                </a:solidFill>
                <a:latin typeface="Calibri" pitchFamily="34" charset="0"/>
              </a:rPr>
              <a:t>Advanced </a:t>
            </a:r>
            <a:endParaRPr lang="en-US" sz="800" dirty="0" smtClean="0">
              <a:solidFill>
                <a:srgbClr val="000000"/>
              </a:solidFill>
              <a:latin typeface="Calibri" pitchFamily="34" charset="0"/>
            </a:endParaRPr>
          </a:p>
          <a:p>
            <a:r>
              <a:rPr lang="en-US" sz="800" dirty="0" smtClean="0">
                <a:solidFill>
                  <a:srgbClr val="000000"/>
                </a:solidFill>
                <a:latin typeface="Calibri" pitchFamily="34" charset="0"/>
              </a:rPr>
              <a:t>Comparators</a:t>
            </a:r>
            <a:endParaRPr lang="en-US" sz="800" dirty="0">
              <a:solidFill>
                <a:srgbClr val="000000"/>
              </a:solidFill>
              <a:latin typeface="Calibri" pitchFamily="34" charset="0"/>
            </a:endParaRPr>
          </a:p>
        </p:txBody>
      </p:sp>
      <p:sp>
        <p:nvSpPr>
          <p:cNvPr id="7" name="Rectangle 6"/>
          <p:cNvSpPr/>
          <p:nvPr/>
        </p:nvSpPr>
        <p:spPr>
          <a:xfrm>
            <a:off x="5959195" y="2069429"/>
            <a:ext cx="490840" cy="215444"/>
          </a:xfrm>
          <a:prstGeom prst="rect">
            <a:avLst/>
          </a:prstGeom>
        </p:spPr>
        <p:txBody>
          <a:bodyPr wrap="none">
            <a:spAutoFit/>
          </a:bodyPr>
          <a:lstStyle/>
          <a:p>
            <a:r>
              <a:rPr lang="en-US" sz="800" dirty="0">
                <a:solidFill>
                  <a:srgbClr val="000000"/>
                </a:solidFill>
                <a:latin typeface="Calibri" pitchFamily="34" charset="0"/>
              </a:rPr>
              <a:t>Estonia</a:t>
            </a:r>
          </a:p>
        </p:txBody>
      </p:sp>
      <p:sp>
        <p:nvSpPr>
          <p:cNvPr id="8" name="Rectangle 7"/>
          <p:cNvSpPr/>
          <p:nvPr/>
        </p:nvSpPr>
        <p:spPr>
          <a:xfrm>
            <a:off x="5899936" y="2375748"/>
            <a:ext cx="535724" cy="215444"/>
          </a:xfrm>
          <a:prstGeom prst="rect">
            <a:avLst/>
          </a:prstGeom>
        </p:spPr>
        <p:txBody>
          <a:bodyPr wrap="none">
            <a:spAutoFit/>
          </a:bodyPr>
          <a:lstStyle/>
          <a:p>
            <a:r>
              <a:rPr lang="en-US" sz="800" dirty="0">
                <a:solidFill>
                  <a:srgbClr val="000000"/>
                </a:solidFill>
                <a:latin typeface="Calibri" pitchFamily="34" charset="0"/>
              </a:rPr>
              <a:t>Slovenia</a:t>
            </a:r>
          </a:p>
        </p:txBody>
      </p:sp>
      <p:sp>
        <p:nvSpPr>
          <p:cNvPr id="9" name="Rectangle 8"/>
          <p:cNvSpPr/>
          <p:nvPr/>
        </p:nvSpPr>
        <p:spPr>
          <a:xfrm>
            <a:off x="5993219" y="2591192"/>
            <a:ext cx="431528" cy="215444"/>
          </a:xfrm>
          <a:prstGeom prst="rect">
            <a:avLst/>
          </a:prstGeom>
        </p:spPr>
        <p:txBody>
          <a:bodyPr wrap="none">
            <a:spAutoFit/>
          </a:bodyPr>
          <a:lstStyle/>
          <a:p>
            <a:r>
              <a:rPr lang="en-US" sz="800" dirty="0">
                <a:solidFill>
                  <a:srgbClr val="000000"/>
                </a:solidFill>
                <a:latin typeface="Calibri" pitchFamily="34" charset="0"/>
              </a:rPr>
              <a:t>Latvia</a:t>
            </a:r>
          </a:p>
        </p:txBody>
      </p:sp>
      <p:sp>
        <p:nvSpPr>
          <p:cNvPr id="10" name="Rectangle 9"/>
          <p:cNvSpPr/>
          <p:nvPr/>
        </p:nvSpPr>
        <p:spPr>
          <a:xfrm>
            <a:off x="5552476" y="2893226"/>
            <a:ext cx="572593" cy="215444"/>
          </a:xfrm>
          <a:prstGeom prst="rect">
            <a:avLst/>
          </a:prstGeom>
        </p:spPr>
        <p:txBody>
          <a:bodyPr wrap="none">
            <a:spAutoFit/>
          </a:bodyPr>
          <a:lstStyle/>
          <a:p>
            <a:r>
              <a:rPr lang="en-US" sz="800" dirty="0">
                <a:solidFill>
                  <a:srgbClr val="000000"/>
                </a:solidFill>
                <a:latin typeface="Calibri" pitchFamily="34" charset="0"/>
              </a:rPr>
              <a:t>Lithuania</a:t>
            </a:r>
          </a:p>
        </p:txBody>
      </p:sp>
      <p:cxnSp>
        <p:nvCxnSpPr>
          <p:cNvPr id="11" name="Straight Arrow Connector 10"/>
          <p:cNvCxnSpPr/>
          <p:nvPr/>
        </p:nvCxnSpPr>
        <p:spPr>
          <a:xfrm flipV="1">
            <a:off x="5869156" y="2806636"/>
            <a:ext cx="90039" cy="151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486085" y="2502940"/>
            <a:ext cx="526106" cy="215444"/>
          </a:xfrm>
          <a:prstGeom prst="rect">
            <a:avLst/>
          </a:prstGeom>
        </p:spPr>
        <p:txBody>
          <a:bodyPr wrap="none">
            <a:spAutoFit/>
          </a:bodyPr>
          <a:lstStyle/>
          <a:p>
            <a:r>
              <a:rPr lang="en-US" sz="800" dirty="0">
                <a:solidFill>
                  <a:srgbClr val="000000"/>
                </a:solidFill>
                <a:latin typeface="Calibri" pitchFamily="34" charset="0"/>
              </a:rPr>
              <a:t>Slovakia</a:t>
            </a:r>
          </a:p>
        </p:txBody>
      </p:sp>
      <p:sp>
        <p:nvSpPr>
          <p:cNvPr id="13" name="Rectangle 12"/>
          <p:cNvSpPr/>
          <p:nvPr/>
        </p:nvSpPr>
        <p:spPr>
          <a:xfrm>
            <a:off x="5280021" y="2763484"/>
            <a:ext cx="474810" cy="215444"/>
          </a:xfrm>
          <a:prstGeom prst="rect">
            <a:avLst/>
          </a:prstGeom>
        </p:spPr>
        <p:txBody>
          <a:bodyPr wrap="none">
            <a:spAutoFit/>
          </a:bodyPr>
          <a:lstStyle/>
          <a:p>
            <a:r>
              <a:rPr lang="en-US" sz="800" dirty="0">
                <a:solidFill>
                  <a:srgbClr val="000000"/>
                </a:solidFill>
                <a:latin typeface="Calibri" pitchFamily="34" charset="0"/>
              </a:rPr>
              <a:t>Poland</a:t>
            </a:r>
          </a:p>
        </p:txBody>
      </p:sp>
      <p:sp>
        <p:nvSpPr>
          <p:cNvPr id="15" name="Rectangle 14"/>
          <p:cNvSpPr/>
          <p:nvPr/>
        </p:nvSpPr>
        <p:spPr>
          <a:xfrm>
            <a:off x="4687614" y="2635164"/>
            <a:ext cx="537327" cy="215444"/>
          </a:xfrm>
          <a:prstGeom prst="rect">
            <a:avLst/>
          </a:prstGeom>
        </p:spPr>
        <p:txBody>
          <a:bodyPr wrap="none">
            <a:spAutoFit/>
          </a:bodyPr>
          <a:lstStyle/>
          <a:p>
            <a:r>
              <a:rPr lang="en-US" sz="800" dirty="0">
                <a:solidFill>
                  <a:srgbClr val="000000"/>
                </a:solidFill>
                <a:latin typeface="Calibri" pitchFamily="34" charset="0"/>
              </a:rPr>
              <a:t>Hungary</a:t>
            </a:r>
          </a:p>
        </p:txBody>
      </p:sp>
      <p:sp>
        <p:nvSpPr>
          <p:cNvPr id="16" name="Rectangle 15"/>
          <p:cNvSpPr/>
          <p:nvPr/>
        </p:nvSpPr>
        <p:spPr>
          <a:xfrm>
            <a:off x="4947461" y="2941061"/>
            <a:ext cx="554960" cy="215444"/>
          </a:xfrm>
          <a:prstGeom prst="rect">
            <a:avLst/>
          </a:prstGeom>
        </p:spPr>
        <p:txBody>
          <a:bodyPr wrap="none">
            <a:spAutoFit/>
          </a:bodyPr>
          <a:lstStyle/>
          <a:p>
            <a:r>
              <a:rPr lang="en-US" sz="800" dirty="0">
                <a:solidFill>
                  <a:srgbClr val="000000"/>
                </a:solidFill>
                <a:latin typeface="Calibri" pitchFamily="34" charset="0"/>
              </a:rPr>
              <a:t>Romania</a:t>
            </a:r>
          </a:p>
        </p:txBody>
      </p:sp>
      <p:sp>
        <p:nvSpPr>
          <p:cNvPr id="17" name="Rectangle 16"/>
          <p:cNvSpPr/>
          <p:nvPr/>
        </p:nvSpPr>
        <p:spPr>
          <a:xfrm>
            <a:off x="5092324" y="3123167"/>
            <a:ext cx="526106" cy="215444"/>
          </a:xfrm>
          <a:prstGeom prst="rect">
            <a:avLst/>
          </a:prstGeom>
        </p:spPr>
        <p:txBody>
          <a:bodyPr wrap="none">
            <a:spAutoFit/>
          </a:bodyPr>
          <a:lstStyle/>
          <a:p>
            <a:r>
              <a:rPr lang="en-US" sz="800" dirty="0">
                <a:solidFill>
                  <a:srgbClr val="000000"/>
                </a:solidFill>
                <a:latin typeface="Calibri" pitchFamily="34" charset="0"/>
              </a:rPr>
              <a:t>Bulgaria</a:t>
            </a:r>
          </a:p>
        </p:txBody>
      </p:sp>
      <p:sp>
        <p:nvSpPr>
          <p:cNvPr id="18" name="Rectangle 17"/>
          <p:cNvSpPr/>
          <p:nvPr/>
        </p:nvSpPr>
        <p:spPr>
          <a:xfrm>
            <a:off x="4572000" y="2932433"/>
            <a:ext cx="486030" cy="215444"/>
          </a:xfrm>
          <a:prstGeom prst="rect">
            <a:avLst/>
          </a:prstGeom>
        </p:spPr>
        <p:txBody>
          <a:bodyPr wrap="none">
            <a:spAutoFit/>
          </a:bodyPr>
          <a:lstStyle/>
          <a:p>
            <a:r>
              <a:rPr lang="en-US" sz="800" dirty="0">
                <a:solidFill>
                  <a:srgbClr val="000000"/>
                </a:solidFill>
                <a:latin typeface="Calibri" pitchFamily="34" charset="0"/>
              </a:rPr>
              <a:t>Croatia</a:t>
            </a:r>
          </a:p>
        </p:txBody>
      </p:sp>
      <p:sp>
        <p:nvSpPr>
          <p:cNvPr id="19" name="Rectangle 18"/>
          <p:cNvSpPr/>
          <p:nvPr/>
        </p:nvSpPr>
        <p:spPr>
          <a:xfrm>
            <a:off x="4083344" y="3419942"/>
            <a:ext cx="415498" cy="215444"/>
          </a:xfrm>
          <a:prstGeom prst="rect">
            <a:avLst/>
          </a:prstGeom>
        </p:spPr>
        <p:txBody>
          <a:bodyPr wrap="none">
            <a:spAutoFit/>
          </a:bodyPr>
          <a:lstStyle/>
          <a:p>
            <a:r>
              <a:rPr lang="en-US" sz="800" dirty="0" smtClean="0">
                <a:solidFill>
                  <a:srgbClr val="000000"/>
                </a:solidFill>
                <a:latin typeface="Calibri" pitchFamily="34" charset="0"/>
              </a:rPr>
              <a:t>Mont</a:t>
            </a:r>
            <a:endParaRPr lang="en-US" sz="800" dirty="0">
              <a:solidFill>
                <a:srgbClr val="000000"/>
              </a:solidFill>
              <a:latin typeface="Calibri" pitchFamily="34" charset="0"/>
            </a:endParaRPr>
          </a:p>
        </p:txBody>
      </p:sp>
      <p:sp>
        <p:nvSpPr>
          <p:cNvPr id="20" name="Rectangle 19"/>
          <p:cNvSpPr/>
          <p:nvPr/>
        </p:nvSpPr>
        <p:spPr>
          <a:xfrm>
            <a:off x="4292126" y="3583968"/>
            <a:ext cx="445956" cy="215444"/>
          </a:xfrm>
          <a:prstGeom prst="rect">
            <a:avLst/>
          </a:prstGeom>
        </p:spPr>
        <p:txBody>
          <a:bodyPr wrap="none">
            <a:spAutoFit/>
          </a:bodyPr>
          <a:lstStyle/>
          <a:p>
            <a:r>
              <a:rPr lang="en-US" sz="800" dirty="0">
                <a:solidFill>
                  <a:srgbClr val="000000"/>
                </a:solidFill>
                <a:latin typeface="Calibri" pitchFamily="34" charset="0"/>
              </a:rPr>
              <a:t>Serbia</a:t>
            </a:r>
          </a:p>
        </p:txBody>
      </p:sp>
      <p:sp>
        <p:nvSpPr>
          <p:cNvPr id="21" name="Rectangle 20"/>
          <p:cNvSpPr/>
          <p:nvPr/>
        </p:nvSpPr>
        <p:spPr>
          <a:xfrm>
            <a:off x="4291093" y="3886591"/>
            <a:ext cx="500458" cy="215444"/>
          </a:xfrm>
          <a:prstGeom prst="rect">
            <a:avLst/>
          </a:prstGeom>
        </p:spPr>
        <p:txBody>
          <a:bodyPr wrap="none">
            <a:spAutoFit/>
          </a:bodyPr>
          <a:lstStyle/>
          <a:p>
            <a:r>
              <a:rPr lang="en-US" sz="800" dirty="0">
                <a:solidFill>
                  <a:srgbClr val="000000"/>
                </a:solidFill>
                <a:latin typeface="Calibri" pitchFamily="34" charset="0"/>
              </a:rPr>
              <a:t>Albania</a:t>
            </a:r>
          </a:p>
        </p:txBody>
      </p:sp>
      <p:sp>
        <p:nvSpPr>
          <p:cNvPr id="23" name="Rectangle 22"/>
          <p:cNvSpPr/>
          <p:nvPr/>
        </p:nvSpPr>
        <p:spPr>
          <a:xfrm>
            <a:off x="3987339" y="3624589"/>
            <a:ext cx="391454" cy="215444"/>
          </a:xfrm>
          <a:prstGeom prst="rect">
            <a:avLst/>
          </a:prstGeom>
        </p:spPr>
        <p:txBody>
          <a:bodyPr wrap="none">
            <a:spAutoFit/>
          </a:bodyPr>
          <a:lstStyle/>
          <a:p>
            <a:r>
              <a:rPr lang="en-US" sz="800" dirty="0" smtClean="0">
                <a:solidFill>
                  <a:srgbClr val="000000"/>
                </a:solidFill>
                <a:latin typeface="Calibri" pitchFamily="34" charset="0"/>
              </a:rPr>
              <a:t>Mac.</a:t>
            </a:r>
            <a:endParaRPr lang="en-US" sz="800" dirty="0">
              <a:solidFill>
                <a:srgbClr val="000000"/>
              </a:solidFill>
              <a:latin typeface="Calibri" pitchFamily="34" charset="0"/>
            </a:endParaRPr>
          </a:p>
        </p:txBody>
      </p:sp>
      <p:sp>
        <p:nvSpPr>
          <p:cNvPr id="24" name="Rectangle 23"/>
          <p:cNvSpPr/>
          <p:nvPr/>
        </p:nvSpPr>
        <p:spPr>
          <a:xfrm>
            <a:off x="3592626" y="3358973"/>
            <a:ext cx="511679" cy="215444"/>
          </a:xfrm>
          <a:prstGeom prst="rect">
            <a:avLst/>
          </a:prstGeom>
        </p:spPr>
        <p:txBody>
          <a:bodyPr wrap="none">
            <a:spAutoFit/>
          </a:bodyPr>
          <a:lstStyle/>
          <a:p>
            <a:r>
              <a:rPr lang="en-US" sz="800" dirty="0">
                <a:solidFill>
                  <a:srgbClr val="000000"/>
                </a:solidFill>
                <a:latin typeface="Calibri" pitchFamily="34" charset="0"/>
              </a:rPr>
              <a:t>Georgia</a:t>
            </a:r>
          </a:p>
        </p:txBody>
      </p:sp>
      <p:sp>
        <p:nvSpPr>
          <p:cNvPr id="25" name="Rectangle 24"/>
          <p:cNvSpPr/>
          <p:nvPr/>
        </p:nvSpPr>
        <p:spPr>
          <a:xfrm>
            <a:off x="3609717" y="3666645"/>
            <a:ext cx="511679" cy="215444"/>
          </a:xfrm>
          <a:prstGeom prst="rect">
            <a:avLst/>
          </a:prstGeom>
        </p:spPr>
        <p:txBody>
          <a:bodyPr wrap="none">
            <a:spAutoFit/>
          </a:bodyPr>
          <a:lstStyle/>
          <a:p>
            <a:r>
              <a:rPr lang="en-US" sz="800" dirty="0">
                <a:solidFill>
                  <a:srgbClr val="000000"/>
                </a:solidFill>
                <a:latin typeface="Calibri" pitchFamily="34" charset="0"/>
              </a:rPr>
              <a:t>Ukraine</a:t>
            </a:r>
          </a:p>
        </p:txBody>
      </p:sp>
      <p:sp>
        <p:nvSpPr>
          <p:cNvPr id="26" name="Rectangle 25"/>
          <p:cNvSpPr/>
          <p:nvPr/>
        </p:nvSpPr>
        <p:spPr>
          <a:xfrm>
            <a:off x="3891438" y="3949281"/>
            <a:ext cx="336952" cy="215444"/>
          </a:xfrm>
          <a:prstGeom prst="rect">
            <a:avLst/>
          </a:prstGeom>
        </p:spPr>
        <p:txBody>
          <a:bodyPr wrap="none">
            <a:spAutoFit/>
          </a:bodyPr>
          <a:lstStyle/>
          <a:p>
            <a:r>
              <a:rPr lang="en-US" sz="800" dirty="0">
                <a:solidFill>
                  <a:srgbClr val="000000"/>
                </a:solidFill>
                <a:latin typeface="Calibri" pitchFamily="34" charset="0"/>
              </a:rPr>
              <a:t>B-H</a:t>
            </a:r>
          </a:p>
        </p:txBody>
      </p:sp>
      <p:sp>
        <p:nvSpPr>
          <p:cNvPr id="27" name="Rectangle 26"/>
          <p:cNvSpPr/>
          <p:nvPr/>
        </p:nvSpPr>
        <p:spPr>
          <a:xfrm>
            <a:off x="3414690" y="4321276"/>
            <a:ext cx="487634" cy="215444"/>
          </a:xfrm>
          <a:prstGeom prst="rect">
            <a:avLst/>
          </a:prstGeom>
        </p:spPr>
        <p:txBody>
          <a:bodyPr wrap="none">
            <a:spAutoFit/>
          </a:bodyPr>
          <a:lstStyle/>
          <a:p>
            <a:r>
              <a:rPr lang="en-US" sz="800" dirty="0">
                <a:solidFill>
                  <a:srgbClr val="000000"/>
                </a:solidFill>
                <a:latin typeface="Calibri" pitchFamily="34" charset="0"/>
              </a:rPr>
              <a:t>Kosovo</a:t>
            </a:r>
          </a:p>
        </p:txBody>
      </p:sp>
      <p:sp>
        <p:nvSpPr>
          <p:cNvPr id="28" name="Rectangle 27"/>
          <p:cNvSpPr/>
          <p:nvPr/>
        </p:nvSpPr>
        <p:spPr>
          <a:xfrm>
            <a:off x="3283797" y="3904251"/>
            <a:ext cx="556563" cy="215444"/>
          </a:xfrm>
          <a:prstGeom prst="rect">
            <a:avLst/>
          </a:prstGeom>
        </p:spPr>
        <p:txBody>
          <a:bodyPr wrap="none">
            <a:spAutoFit/>
          </a:bodyPr>
          <a:lstStyle/>
          <a:p>
            <a:r>
              <a:rPr lang="en-US" sz="800" dirty="0">
                <a:solidFill>
                  <a:srgbClr val="000000"/>
                </a:solidFill>
                <a:latin typeface="Calibri" pitchFamily="34" charset="0"/>
              </a:rPr>
              <a:t>Moldova</a:t>
            </a:r>
          </a:p>
        </p:txBody>
      </p:sp>
      <p:sp>
        <p:nvSpPr>
          <p:cNvPr id="29" name="Rectangle 28"/>
          <p:cNvSpPr/>
          <p:nvPr/>
        </p:nvSpPr>
        <p:spPr>
          <a:xfrm>
            <a:off x="2891636" y="3469781"/>
            <a:ext cx="540533" cy="215444"/>
          </a:xfrm>
          <a:prstGeom prst="rect">
            <a:avLst/>
          </a:prstGeom>
        </p:spPr>
        <p:txBody>
          <a:bodyPr wrap="none">
            <a:spAutoFit/>
          </a:bodyPr>
          <a:lstStyle/>
          <a:p>
            <a:r>
              <a:rPr lang="en-US" sz="800" dirty="0">
                <a:solidFill>
                  <a:srgbClr val="000000"/>
                </a:solidFill>
                <a:latin typeface="Calibri" pitchFamily="34" charset="0"/>
              </a:rPr>
              <a:t>Armenia</a:t>
            </a:r>
          </a:p>
        </p:txBody>
      </p:sp>
      <p:sp>
        <p:nvSpPr>
          <p:cNvPr id="30" name="Rectangle 29"/>
          <p:cNvSpPr/>
          <p:nvPr/>
        </p:nvSpPr>
        <p:spPr>
          <a:xfrm>
            <a:off x="1991555" y="3446911"/>
            <a:ext cx="449162" cy="215444"/>
          </a:xfrm>
          <a:prstGeom prst="rect">
            <a:avLst/>
          </a:prstGeom>
        </p:spPr>
        <p:txBody>
          <a:bodyPr wrap="none">
            <a:spAutoFit/>
          </a:bodyPr>
          <a:lstStyle/>
          <a:p>
            <a:r>
              <a:rPr lang="en-US" sz="800" dirty="0">
                <a:solidFill>
                  <a:srgbClr val="000000"/>
                </a:solidFill>
                <a:latin typeface="Calibri" pitchFamily="34" charset="0"/>
              </a:rPr>
              <a:t>Russia</a:t>
            </a:r>
          </a:p>
        </p:txBody>
      </p:sp>
      <p:sp>
        <p:nvSpPr>
          <p:cNvPr id="31" name="Rectangle 30"/>
          <p:cNvSpPr/>
          <p:nvPr/>
        </p:nvSpPr>
        <p:spPr>
          <a:xfrm>
            <a:off x="2133600" y="3624589"/>
            <a:ext cx="495649" cy="215444"/>
          </a:xfrm>
          <a:prstGeom prst="rect">
            <a:avLst/>
          </a:prstGeom>
        </p:spPr>
        <p:txBody>
          <a:bodyPr wrap="none">
            <a:spAutoFit/>
          </a:bodyPr>
          <a:lstStyle/>
          <a:p>
            <a:r>
              <a:rPr lang="en-US" sz="800" dirty="0">
                <a:solidFill>
                  <a:srgbClr val="000000"/>
                </a:solidFill>
                <a:latin typeface="Calibri" pitchFamily="34" charset="0"/>
              </a:rPr>
              <a:t>Belarus</a:t>
            </a:r>
          </a:p>
        </p:txBody>
      </p:sp>
      <p:sp>
        <p:nvSpPr>
          <p:cNvPr id="32" name="Rectangle 31"/>
          <p:cNvSpPr/>
          <p:nvPr/>
        </p:nvSpPr>
        <p:spPr>
          <a:xfrm>
            <a:off x="2053449" y="3778555"/>
            <a:ext cx="655949" cy="215444"/>
          </a:xfrm>
          <a:prstGeom prst="rect">
            <a:avLst/>
          </a:prstGeom>
        </p:spPr>
        <p:txBody>
          <a:bodyPr wrap="none">
            <a:spAutoFit/>
          </a:bodyPr>
          <a:lstStyle/>
          <a:p>
            <a:r>
              <a:rPr lang="en-US" sz="800" dirty="0">
                <a:solidFill>
                  <a:srgbClr val="000000"/>
                </a:solidFill>
                <a:latin typeface="Calibri" pitchFamily="34" charset="0"/>
              </a:rPr>
              <a:t>Kazakhstan</a:t>
            </a:r>
          </a:p>
        </p:txBody>
      </p:sp>
      <p:sp>
        <p:nvSpPr>
          <p:cNvPr id="33" name="Rectangle 32"/>
          <p:cNvSpPr/>
          <p:nvPr/>
        </p:nvSpPr>
        <p:spPr>
          <a:xfrm>
            <a:off x="1765448" y="3962791"/>
            <a:ext cx="627095" cy="215444"/>
          </a:xfrm>
          <a:prstGeom prst="rect">
            <a:avLst/>
          </a:prstGeom>
        </p:spPr>
        <p:txBody>
          <a:bodyPr wrap="none">
            <a:spAutoFit/>
          </a:bodyPr>
          <a:lstStyle/>
          <a:p>
            <a:r>
              <a:rPr lang="en-US" sz="800" dirty="0">
                <a:solidFill>
                  <a:srgbClr val="000000"/>
                </a:solidFill>
                <a:latin typeface="Calibri" pitchFamily="34" charset="0"/>
              </a:rPr>
              <a:t>Azerbaijan</a:t>
            </a:r>
          </a:p>
        </p:txBody>
      </p:sp>
      <p:sp>
        <p:nvSpPr>
          <p:cNvPr id="34" name="Rectangle 33"/>
          <p:cNvSpPr/>
          <p:nvPr/>
        </p:nvSpPr>
        <p:spPr>
          <a:xfrm>
            <a:off x="1860109" y="4180505"/>
            <a:ext cx="580608" cy="215444"/>
          </a:xfrm>
          <a:prstGeom prst="rect">
            <a:avLst/>
          </a:prstGeom>
        </p:spPr>
        <p:txBody>
          <a:bodyPr wrap="none">
            <a:spAutoFit/>
          </a:bodyPr>
          <a:lstStyle/>
          <a:p>
            <a:r>
              <a:rPr lang="en-US" sz="800" dirty="0">
                <a:solidFill>
                  <a:srgbClr val="000000"/>
                </a:solidFill>
                <a:latin typeface="Calibri" pitchFamily="34" charset="0"/>
              </a:rPr>
              <a:t>Tajikistan</a:t>
            </a:r>
          </a:p>
        </p:txBody>
      </p:sp>
      <p:sp>
        <p:nvSpPr>
          <p:cNvPr id="35" name="Rectangle 34"/>
          <p:cNvSpPr/>
          <p:nvPr/>
        </p:nvSpPr>
        <p:spPr>
          <a:xfrm>
            <a:off x="2604007" y="4101721"/>
            <a:ext cx="558166" cy="215444"/>
          </a:xfrm>
          <a:prstGeom prst="rect">
            <a:avLst/>
          </a:prstGeom>
        </p:spPr>
        <p:txBody>
          <a:bodyPr wrap="none">
            <a:spAutoFit/>
          </a:bodyPr>
          <a:lstStyle/>
          <a:p>
            <a:r>
              <a:rPr lang="en-US" sz="800" dirty="0">
                <a:solidFill>
                  <a:srgbClr val="000000"/>
                </a:solidFill>
                <a:latin typeface="Calibri" pitchFamily="34" charset="0"/>
              </a:rPr>
              <a:t>Kyrgyz R.</a:t>
            </a:r>
          </a:p>
        </p:txBody>
      </p:sp>
      <p:sp>
        <p:nvSpPr>
          <p:cNvPr id="36" name="Rectangle 35"/>
          <p:cNvSpPr/>
          <p:nvPr/>
        </p:nvSpPr>
        <p:spPr>
          <a:xfrm>
            <a:off x="1883417" y="4464317"/>
            <a:ext cx="644728" cy="215444"/>
          </a:xfrm>
          <a:prstGeom prst="rect">
            <a:avLst/>
          </a:prstGeom>
        </p:spPr>
        <p:txBody>
          <a:bodyPr wrap="none">
            <a:spAutoFit/>
          </a:bodyPr>
          <a:lstStyle/>
          <a:p>
            <a:r>
              <a:rPr lang="en-US" sz="800" dirty="0">
                <a:solidFill>
                  <a:srgbClr val="000000"/>
                </a:solidFill>
                <a:latin typeface="Calibri" pitchFamily="34" charset="0"/>
              </a:rPr>
              <a:t>Uzbekistan</a:t>
            </a:r>
          </a:p>
        </p:txBody>
      </p:sp>
      <p:sp>
        <p:nvSpPr>
          <p:cNvPr id="37" name="Rectangle 36"/>
          <p:cNvSpPr/>
          <p:nvPr/>
        </p:nvSpPr>
        <p:spPr>
          <a:xfrm>
            <a:off x="1753442" y="4670363"/>
            <a:ext cx="760144" cy="215444"/>
          </a:xfrm>
          <a:prstGeom prst="rect">
            <a:avLst/>
          </a:prstGeom>
        </p:spPr>
        <p:txBody>
          <a:bodyPr wrap="none">
            <a:spAutoFit/>
          </a:bodyPr>
          <a:lstStyle/>
          <a:p>
            <a:r>
              <a:rPr lang="en-US" sz="800" dirty="0">
                <a:solidFill>
                  <a:srgbClr val="000000"/>
                </a:solidFill>
                <a:latin typeface="Calibri" pitchFamily="34" charset="0"/>
              </a:rPr>
              <a:t>Turkmenistan</a:t>
            </a:r>
          </a:p>
        </p:txBody>
      </p:sp>
      <p:sp>
        <p:nvSpPr>
          <p:cNvPr id="38" name="Arc 37"/>
          <p:cNvSpPr/>
          <p:nvPr/>
        </p:nvSpPr>
        <p:spPr>
          <a:xfrm rot="2427160">
            <a:off x="4892681" y="1490200"/>
            <a:ext cx="1249490" cy="2201983"/>
          </a:xfrm>
          <a:prstGeom prst="arc">
            <a:avLst>
              <a:gd name="adj1" fmla="val 16200000"/>
              <a:gd name="adj2" fmla="val 1612007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5400000">
            <a:off x="2308271" y="2590712"/>
            <a:ext cx="1989047" cy="3306965"/>
          </a:xfrm>
          <a:prstGeom prst="arc">
            <a:avLst>
              <a:gd name="adj1" fmla="val 16200000"/>
              <a:gd name="adj2" fmla="val 1612007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ectangle 13"/>
          <p:cNvSpPr/>
          <p:nvPr/>
        </p:nvSpPr>
        <p:spPr>
          <a:xfrm>
            <a:off x="6797631" y="3364755"/>
            <a:ext cx="958468" cy="307777"/>
          </a:xfrm>
          <a:prstGeom prst="rect">
            <a:avLst/>
          </a:prstGeom>
        </p:spPr>
        <p:txBody>
          <a:bodyPr wrap="none">
            <a:spAutoFit/>
          </a:bodyPr>
          <a:lstStyle/>
          <a:p>
            <a:r>
              <a:rPr lang="en-US" sz="1400" dirty="0" smtClean="0"/>
              <a:t>E&amp;E grads </a:t>
            </a:r>
            <a:endParaRPr lang="en-US" sz="1400" dirty="0"/>
          </a:p>
        </p:txBody>
      </p:sp>
      <p:cxnSp>
        <p:nvCxnSpPr>
          <p:cNvPr id="40" name="Straight Arrow Connector 39"/>
          <p:cNvCxnSpPr/>
          <p:nvPr/>
        </p:nvCxnSpPr>
        <p:spPr>
          <a:xfrm flipH="1" flipV="1">
            <a:off x="6214469" y="3006908"/>
            <a:ext cx="603429" cy="4855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11343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555" y="381000"/>
            <a:ext cx="7848600" cy="457200"/>
          </a:xfrm>
        </p:spPr>
        <p:txBody>
          <a:bodyPr>
            <a:noAutofit/>
          </a:bodyPr>
          <a:lstStyle/>
          <a:p>
            <a:r>
              <a:rPr lang="en-US" sz="1800" b="1" dirty="0" smtClean="0"/>
              <a:t>Energy Importers in E&amp;E vs. EU-15 and the U.S.</a:t>
            </a:r>
            <a:br>
              <a:rPr lang="en-US" sz="1800" b="1" dirty="0" smtClean="0"/>
            </a:br>
            <a:r>
              <a:rPr lang="en-US" sz="1400" b="1" i="1" dirty="0" smtClean="0"/>
              <a:t>(Net Energy Imports % of Energy Use in 2013)</a:t>
            </a:r>
            <a:endParaRPr lang="en-US" sz="1400" b="1" i="1" dirty="0"/>
          </a:p>
        </p:txBody>
      </p:sp>
      <p:sp>
        <p:nvSpPr>
          <p:cNvPr id="3" name="Content Placeholder 2"/>
          <p:cNvSpPr>
            <a:spLocks noGrp="1"/>
          </p:cNvSpPr>
          <p:nvPr>
            <p:ph idx="1"/>
          </p:nvPr>
        </p:nvSpPr>
        <p:spPr>
          <a:xfrm>
            <a:off x="76200" y="6563879"/>
            <a:ext cx="8153400" cy="265546"/>
          </a:xfrm>
        </p:spPr>
        <p:txBody>
          <a:bodyPr>
            <a:normAutofit/>
          </a:bodyPr>
          <a:lstStyle/>
          <a:p>
            <a:pPr marL="0" indent="0">
              <a:buNone/>
            </a:pPr>
            <a:r>
              <a:rPr lang="en-US" sz="900" dirty="0" smtClean="0"/>
              <a:t>World Bank, </a:t>
            </a:r>
            <a:r>
              <a:rPr lang="en-US" sz="900" i="1" dirty="0" smtClean="0"/>
              <a:t>World Development Indicators</a:t>
            </a:r>
            <a:r>
              <a:rPr lang="en-US" sz="900" dirty="0" smtClean="0"/>
              <a:t> (2017).</a:t>
            </a:r>
            <a:endParaRPr lang="en-US" sz="900" dirty="0"/>
          </a:p>
        </p:txBody>
      </p:sp>
      <p:graphicFrame>
        <p:nvGraphicFramePr>
          <p:cNvPr id="4" name="Chart 3"/>
          <p:cNvGraphicFramePr>
            <a:graphicFrameLocks/>
          </p:cNvGraphicFramePr>
          <p:nvPr>
            <p:extLst>
              <p:ext uri="{D42A27DB-BD31-4B8C-83A1-F6EECF244321}">
                <p14:modId xmlns:p14="http://schemas.microsoft.com/office/powerpoint/2010/main" val="2032911159"/>
              </p:ext>
            </p:extLst>
          </p:nvPr>
        </p:nvGraphicFramePr>
        <p:xfrm>
          <a:off x="418377" y="914400"/>
          <a:ext cx="7600950" cy="56388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76200" y="20843"/>
            <a:ext cx="762901" cy="276999"/>
          </a:xfrm>
          <a:prstGeom prst="rect">
            <a:avLst/>
          </a:prstGeom>
        </p:spPr>
        <p:txBody>
          <a:bodyPr wrap="none">
            <a:spAutoFit/>
          </a:bodyPr>
          <a:lstStyle/>
          <a:p>
            <a:r>
              <a:rPr lang="en-US" sz="1200" dirty="0" smtClean="0"/>
              <a:t>Figure 35</a:t>
            </a:r>
            <a:endParaRPr lang="en-US" sz="1200" dirty="0"/>
          </a:p>
        </p:txBody>
      </p:sp>
      <p:cxnSp>
        <p:nvCxnSpPr>
          <p:cNvPr id="7" name="Straight Connector 6"/>
          <p:cNvCxnSpPr/>
          <p:nvPr/>
        </p:nvCxnSpPr>
        <p:spPr>
          <a:xfrm>
            <a:off x="4114800" y="1066800"/>
            <a:ext cx="0" cy="46482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859619" y="2590800"/>
            <a:ext cx="681597" cy="276999"/>
          </a:xfrm>
          <a:prstGeom prst="rect">
            <a:avLst/>
          </a:prstGeom>
        </p:spPr>
        <p:txBody>
          <a:bodyPr wrap="none">
            <a:spAutoFit/>
          </a:bodyPr>
          <a:lstStyle/>
          <a:p>
            <a:r>
              <a:rPr lang="en-US" sz="1200" dirty="0" smtClean="0"/>
              <a:t>(N = 12)</a:t>
            </a:r>
            <a:endParaRPr lang="en-US" sz="1200" dirty="0"/>
          </a:p>
        </p:txBody>
      </p:sp>
    </p:spTree>
    <p:extLst>
      <p:ext uri="{BB962C8B-B14F-4D97-AF65-F5344CB8AC3E}">
        <p14:creationId xmlns:p14="http://schemas.microsoft.com/office/powerpoint/2010/main" val="21503679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153400" cy="487362"/>
          </a:xfrm>
        </p:spPr>
        <p:txBody>
          <a:bodyPr>
            <a:normAutofit/>
          </a:bodyPr>
          <a:lstStyle/>
          <a:p>
            <a:r>
              <a:rPr lang="en-US" sz="1600" b="1" dirty="0" smtClean="0"/>
              <a:t>Russian Gas Imports as % Primary Energy Consumption in E&amp;E and Western Europe in 2015</a:t>
            </a:r>
            <a:endParaRPr lang="en-US" sz="1600" b="1" dirty="0"/>
          </a:p>
        </p:txBody>
      </p:sp>
      <p:sp>
        <p:nvSpPr>
          <p:cNvPr id="3" name="Content Placeholder 2"/>
          <p:cNvSpPr>
            <a:spLocks noGrp="1"/>
          </p:cNvSpPr>
          <p:nvPr>
            <p:ph idx="1"/>
          </p:nvPr>
        </p:nvSpPr>
        <p:spPr>
          <a:xfrm>
            <a:off x="228600" y="6324600"/>
            <a:ext cx="8610600" cy="381000"/>
          </a:xfrm>
        </p:spPr>
        <p:txBody>
          <a:bodyPr>
            <a:normAutofit/>
          </a:bodyPr>
          <a:lstStyle/>
          <a:p>
            <a:pPr marL="0" indent="0">
              <a:buNone/>
            </a:pPr>
            <a:r>
              <a:rPr lang="en-US" sz="900" dirty="0" smtClean="0"/>
              <a:t>Cory Welt, </a:t>
            </a:r>
            <a:r>
              <a:rPr lang="en-US" sz="900" i="1" dirty="0" smtClean="0"/>
              <a:t>Russia: Background and U.S. Interest</a:t>
            </a:r>
            <a:r>
              <a:rPr lang="en-US" sz="900" dirty="0" smtClean="0"/>
              <a:t>, Congressional Research Service (March 2017), drawing from </a:t>
            </a:r>
            <a:r>
              <a:rPr lang="en-US" sz="900" dirty="0" err="1" smtClean="0"/>
              <a:t>Cedigaz</a:t>
            </a:r>
            <a:r>
              <a:rPr lang="en-US" sz="900" dirty="0" smtClean="0"/>
              <a:t>, industry data provider (2015); British Petroleum (BP), </a:t>
            </a:r>
            <a:r>
              <a:rPr lang="en-US" sz="900" i="1" dirty="0" smtClean="0"/>
              <a:t>Statistical Review of World Energy 2016 </a:t>
            </a:r>
            <a:r>
              <a:rPr lang="en-US" sz="900" dirty="0" smtClean="0"/>
              <a:t>(2016), and U.S. Energy Information Administration, </a:t>
            </a:r>
            <a:r>
              <a:rPr lang="en-US" sz="900" i="1" dirty="0" smtClean="0"/>
              <a:t>International Energy Outlook </a:t>
            </a:r>
            <a:r>
              <a:rPr lang="en-US" sz="900" dirty="0" smtClean="0"/>
              <a:t>(2016).</a:t>
            </a:r>
            <a:endParaRPr lang="en-US" sz="900" dirty="0"/>
          </a:p>
        </p:txBody>
      </p:sp>
      <p:graphicFrame>
        <p:nvGraphicFramePr>
          <p:cNvPr id="4" name="Chart 3"/>
          <p:cNvGraphicFramePr>
            <a:graphicFrameLocks/>
          </p:cNvGraphicFramePr>
          <p:nvPr>
            <p:extLst>
              <p:ext uri="{D42A27DB-BD31-4B8C-83A1-F6EECF244321}">
                <p14:modId xmlns:p14="http://schemas.microsoft.com/office/powerpoint/2010/main" val="1393332325"/>
              </p:ext>
            </p:extLst>
          </p:nvPr>
        </p:nvGraphicFramePr>
        <p:xfrm>
          <a:off x="762901" y="1295400"/>
          <a:ext cx="7291387"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0" y="8153"/>
            <a:ext cx="762901"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36</a:t>
            </a:r>
            <a:endParaRPr lang="en-US" sz="1200" dirty="0">
              <a:solidFill>
                <a:srgbClr val="000000"/>
              </a:solidFill>
              <a:latin typeface="Calibri" pitchFamily="34" charset="0"/>
            </a:endParaRPr>
          </a:p>
        </p:txBody>
      </p:sp>
      <p:cxnSp>
        <p:nvCxnSpPr>
          <p:cNvPr id="6" name="Straight Connector 5"/>
          <p:cNvCxnSpPr/>
          <p:nvPr/>
        </p:nvCxnSpPr>
        <p:spPr>
          <a:xfrm>
            <a:off x="1828800" y="1371600"/>
            <a:ext cx="0" cy="399439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200400" y="1371600"/>
            <a:ext cx="0" cy="403860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81400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543800" cy="384175"/>
          </a:xfrm>
        </p:spPr>
        <p:txBody>
          <a:bodyPr>
            <a:noAutofit/>
          </a:bodyPr>
          <a:lstStyle/>
          <a:p>
            <a:r>
              <a:rPr lang="en-US" sz="2400" dirty="0" smtClean="0"/>
              <a:t>The Development of Georgia’s Media Sector</a:t>
            </a:r>
            <a:endParaRPr lang="en-US" sz="2400" dirty="0"/>
          </a:p>
        </p:txBody>
      </p:sp>
      <p:sp>
        <p:nvSpPr>
          <p:cNvPr id="3" name="Subtitle 2"/>
          <p:cNvSpPr>
            <a:spLocks noGrp="1"/>
          </p:cNvSpPr>
          <p:nvPr>
            <p:ph type="subTitle" idx="1"/>
          </p:nvPr>
        </p:nvSpPr>
        <p:spPr>
          <a:xfrm>
            <a:off x="838200" y="6096000"/>
            <a:ext cx="6477000" cy="609600"/>
          </a:xfrm>
        </p:spPr>
        <p:txBody>
          <a:bodyPr>
            <a:normAutofit/>
          </a:bodyPr>
          <a:lstStyle/>
          <a:p>
            <a:r>
              <a:rPr lang="en-US" sz="1200" dirty="0" smtClean="0"/>
              <a:t>IREX, </a:t>
            </a:r>
            <a:r>
              <a:rPr lang="en-US" sz="1200" i="1" dirty="0" smtClean="0"/>
              <a:t>Media Sustainability Index </a:t>
            </a:r>
            <a:r>
              <a:rPr lang="en-US" sz="1200" dirty="0" smtClean="0"/>
              <a:t>(2017).</a:t>
            </a:r>
            <a:endParaRPr lang="en-US" sz="1200" dirty="0"/>
          </a:p>
        </p:txBody>
      </p:sp>
      <p:graphicFrame>
        <p:nvGraphicFramePr>
          <p:cNvPr id="4" name="Chart 3"/>
          <p:cNvGraphicFramePr>
            <a:graphicFrameLocks/>
          </p:cNvGraphicFramePr>
          <p:nvPr>
            <p:extLst>
              <p:ext uri="{D42A27DB-BD31-4B8C-83A1-F6EECF244321}">
                <p14:modId xmlns:p14="http://schemas.microsoft.com/office/powerpoint/2010/main" val="1350511040"/>
              </p:ext>
            </p:extLst>
          </p:nvPr>
        </p:nvGraphicFramePr>
        <p:xfrm>
          <a:off x="461554" y="1940341"/>
          <a:ext cx="3733800" cy="2819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2777374381"/>
              </p:ext>
            </p:extLst>
          </p:nvPr>
        </p:nvGraphicFramePr>
        <p:xfrm>
          <a:off x="4580436" y="1905000"/>
          <a:ext cx="3572964" cy="28194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770903" y="1305806"/>
            <a:ext cx="3583032" cy="369332"/>
          </a:xfrm>
          <a:prstGeom prst="rect">
            <a:avLst/>
          </a:prstGeom>
        </p:spPr>
        <p:txBody>
          <a:bodyPr wrap="none">
            <a:spAutoFit/>
          </a:bodyPr>
          <a:lstStyle/>
          <a:p>
            <a:r>
              <a:rPr lang="en-US" dirty="0" smtClean="0"/>
              <a:t>In 2017 vs. sustainability benchmark</a:t>
            </a:r>
            <a:endParaRPr lang="en-US" dirty="0"/>
          </a:p>
        </p:txBody>
      </p:sp>
      <p:sp>
        <p:nvSpPr>
          <p:cNvPr id="7" name="Rectangle 6"/>
          <p:cNvSpPr/>
          <p:nvPr/>
        </p:nvSpPr>
        <p:spPr>
          <a:xfrm>
            <a:off x="5500401" y="1288714"/>
            <a:ext cx="1709699" cy="369332"/>
          </a:xfrm>
          <a:prstGeom prst="rect">
            <a:avLst/>
          </a:prstGeom>
        </p:spPr>
        <p:txBody>
          <a:bodyPr wrap="none">
            <a:spAutoFit/>
          </a:bodyPr>
          <a:lstStyle/>
          <a:p>
            <a:r>
              <a:rPr lang="en-US" dirty="0" smtClean="0"/>
              <a:t>In 2017 vs. 2012</a:t>
            </a:r>
            <a:endParaRPr lang="en-US" dirty="0"/>
          </a:p>
        </p:txBody>
      </p:sp>
      <p:sp>
        <p:nvSpPr>
          <p:cNvPr id="8" name="Rectangle 7"/>
          <p:cNvSpPr/>
          <p:nvPr/>
        </p:nvSpPr>
        <p:spPr>
          <a:xfrm>
            <a:off x="1828800" y="1711714"/>
            <a:ext cx="1082348" cy="246221"/>
          </a:xfrm>
          <a:prstGeom prst="rect">
            <a:avLst/>
          </a:prstGeom>
        </p:spPr>
        <p:txBody>
          <a:bodyPr wrap="none">
            <a:spAutoFit/>
          </a:bodyPr>
          <a:lstStyle/>
          <a:p>
            <a:r>
              <a:rPr lang="en-US" sz="1000" dirty="0"/>
              <a:t>Free speech </a:t>
            </a:r>
            <a:r>
              <a:rPr lang="en-US" sz="1000" dirty="0" smtClean="0"/>
              <a:t>(</a:t>
            </a:r>
            <a:r>
              <a:rPr lang="en-US" sz="1000" dirty="0" smtClean="0">
                <a:solidFill>
                  <a:srgbClr val="0070C0"/>
                </a:solidFill>
              </a:rPr>
              <a:t>2.8</a:t>
            </a:r>
            <a:r>
              <a:rPr lang="en-US" sz="1000" dirty="0" smtClean="0"/>
              <a:t>)</a:t>
            </a:r>
            <a:endParaRPr lang="en-US" sz="1000" dirty="0"/>
          </a:p>
        </p:txBody>
      </p:sp>
      <p:sp>
        <p:nvSpPr>
          <p:cNvPr id="9" name="Rectangle 8"/>
          <p:cNvSpPr/>
          <p:nvPr/>
        </p:nvSpPr>
        <p:spPr>
          <a:xfrm>
            <a:off x="5935332" y="1709057"/>
            <a:ext cx="841897" cy="246221"/>
          </a:xfrm>
          <a:prstGeom prst="rect">
            <a:avLst/>
          </a:prstGeom>
        </p:spPr>
        <p:txBody>
          <a:bodyPr wrap="none">
            <a:spAutoFit/>
          </a:bodyPr>
          <a:lstStyle/>
          <a:p>
            <a:r>
              <a:rPr lang="en-US" sz="1000" dirty="0"/>
              <a:t>Free speech </a:t>
            </a:r>
          </a:p>
        </p:txBody>
      </p:sp>
      <p:sp>
        <p:nvSpPr>
          <p:cNvPr id="10" name="Rectangle 9"/>
          <p:cNvSpPr/>
          <p:nvPr/>
        </p:nvSpPr>
        <p:spPr>
          <a:xfrm>
            <a:off x="3505200" y="2667000"/>
            <a:ext cx="925286" cy="553998"/>
          </a:xfrm>
          <a:prstGeom prst="rect">
            <a:avLst/>
          </a:prstGeom>
        </p:spPr>
        <p:txBody>
          <a:bodyPr wrap="square">
            <a:spAutoFit/>
          </a:bodyPr>
          <a:lstStyle/>
          <a:p>
            <a:r>
              <a:rPr lang="en-US" sz="1000" dirty="0"/>
              <a:t>Professional</a:t>
            </a:r>
          </a:p>
          <a:p>
            <a:r>
              <a:rPr lang="en-US" sz="1000" dirty="0"/>
              <a:t>Journalism</a:t>
            </a:r>
          </a:p>
          <a:p>
            <a:r>
              <a:rPr lang="en-US" sz="1000" dirty="0" smtClean="0"/>
              <a:t>(</a:t>
            </a:r>
            <a:r>
              <a:rPr lang="en-US" sz="1000" dirty="0" smtClean="0">
                <a:solidFill>
                  <a:srgbClr val="0070C0"/>
                </a:solidFill>
              </a:rPr>
              <a:t>2.4</a:t>
            </a:r>
            <a:r>
              <a:rPr lang="en-US" sz="1000" dirty="0"/>
              <a:t>)</a:t>
            </a:r>
          </a:p>
        </p:txBody>
      </p:sp>
      <p:sp>
        <p:nvSpPr>
          <p:cNvPr id="11" name="Rectangle 10"/>
          <p:cNvSpPr/>
          <p:nvPr/>
        </p:nvSpPr>
        <p:spPr>
          <a:xfrm>
            <a:off x="7543800" y="2677886"/>
            <a:ext cx="914400" cy="400110"/>
          </a:xfrm>
          <a:prstGeom prst="rect">
            <a:avLst/>
          </a:prstGeom>
        </p:spPr>
        <p:txBody>
          <a:bodyPr wrap="square">
            <a:spAutoFit/>
          </a:bodyPr>
          <a:lstStyle/>
          <a:p>
            <a:r>
              <a:rPr lang="en-US" sz="1000" dirty="0"/>
              <a:t>Professional</a:t>
            </a:r>
          </a:p>
          <a:p>
            <a:r>
              <a:rPr lang="en-US" sz="1000" dirty="0" smtClean="0"/>
              <a:t>Journalism</a:t>
            </a:r>
            <a:endParaRPr lang="en-US" sz="1000" dirty="0"/>
          </a:p>
        </p:txBody>
      </p:sp>
      <p:sp>
        <p:nvSpPr>
          <p:cNvPr id="12" name="Rectangle 11"/>
          <p:cNvSpPr/>
          <p:nvPr/>
        </p:nvSpPr>
        <p:spPr>
          <a:xfrm>
            <a:off x="3124200" y="4248090"/>
            <a:ext cx="975052" cy="400110"/>
          </a:xfrm>
          <a:prstGeom prst="rect">
            <a:avLst/>
          </a:prstGeom>
        </p:spPr>
        <p:txBody>
          <a:bodyPr wrap="square">
            <a:spAutoFit/>
          </a:bodyPr>
          <a:lstStyle/>
          <a:p>
            <a:r>
              <a:rPr lang="en-US" sz="1000" dirty="0"/>
              <a:t>Plurality </a:t>
            </a:r>
          </a:p>
          <a:p>
            <a:r>
              <a:rPr lang="en-US" sz="1000" dirty="0"/>
              <a:t>of news </a:t>
            </a:r>
            <a:r>
              <a:rPr lang="en-US" sz="1000" dirty="0" smtClean="0"/>
              <a:t>(</a:t>
            </a:r>
            <a:r>
              <a:rPr lang="en-US" sz="1000" dirty="0" smtClean="0">
                <a:solidFill>
                  <a:srgbClr val="0070C0"/>
                </a:solidFill>
              </a:rPr>
              <a:t>2.5</a:t>
            </a:r>
            <a:r>
              <a:rPr lang="en-US" sz="1000" dirty="0" smtClean="0"/>
              <a:t>)</a:t>
            </a:r>
            <a:endParaRPr lang="en-US" sz="1000" dirty="0"/>
          </a:p>
        </p:txBody>
      </p:sp>
      <p:sp>
        <p:nvSpPr>
          <p:cNvPr id="13" name="Rectangle 12"/>
          <p:cNvSpPr/>
          <p:nvPr/>
        </p:nvSpPr>
        <p:spPr>
          <a:xfrm>
            <a:off x="6934200" y="4284153"/>
            <a:ext cx="821091" cy="400110"/>
          </a:xfrm>
          <a:prstGeom prst="rect">
            <a:avLst/>
          </a:prstGeom>
        </p:spPr>
        <p:txBody>
          <a:bodyPr wrap="square">
            <a:spAutoFit/>
          </a:bodyPr>
          <a:lstStyle/>
          <a:p>
            <a:r>
              <a:rPr lang="en-US" sz="1000" dirty="0"/>
              <a:t>Plurality </a:t>
            </a:r>
          </a:p>
          <a:p>
            <a:r>
              <a:rPr lang="en-US" sz="1000" dirty="0"/>
              <a:t>of news </a:t>
            </a:r>
          </a:p>
        </p:txBody>
      </p:sp>
      <p:sp>
        <p:nvSpPr>
          <p:cNvPr id="14" name="Rectangle 13"/>
          <p:cNvSpPr/>
          <p:nvPr/>
        </p:nvSpPr>
        <p:spPr>
          <a:xfrm>
            <a:off x="762000" y="4248090"/>
            <a:ext cx="1295400" cy="400110"/>
          </a:xfrm>
          <a:prstGeom prst="rect">
            <a:avLst/>
          </a:prstGeom>
        </p:spPr>
        <p:txBody>
          <a:bodyPr wrap="square">
            <a:spAutoFit/>
          </a:bodyPr>
          <a:lstStyle/>
          <a:p>
            <a:r>
              <a:rPr lang="en-US" sz="1000" dirty="0"/>
              <a:t>Business </a:t>
            </a:r>
          </a:p>
          <a:p>
            <a:r>
              <a:rPr lang="en-US" sz="1000" dirty="0"/>
              <a:t>Management </a:t>
            </a:r>
            <a:r>
              <a:rPr lang="en-US" sz="1000" dirty="0" smtClean="0"/>
              <a:t>(</a:t>
            </a:r>
            <a:r>
              <a:rPr lang="en-US" sz="1000" dirty="0" smtClean="0">
                <a:solidFill>
                  <a:srgbClr val="0070C0"/>
                </a:solidFill>
              </a:rPr>
              <a:t>1.6</a:t>
            </a:r>
            <a:r>
              <a:rPr lang="en-US" sz="1000" dirty="0" smtClean="0"/>
              <a:t>)</a:t>
            </a:r>
            <a:endParaRPr lang="en-US" sz="1000" dirty="0"/>
          </a:p>
        </p:txBody>
      </p:sp>
      <p:sp>
        <p:nvSpPr>
          <p:cNvPr id="15" name="Rectangle 14"/>
          <p:cNvSpPr/>
          <p:nvPr/>
        </p:nvSpPr>
        <p:spPr>
          <a:xfrm>
            <a:off x="4926657" y="4288971"/>
            <a:ext cx="1071371" cy="400110"/>
          </a:xfrm>
          <a:prstGeom prst="rect">
            <a:avLst/>
          </a:prstGeom>
        </p:spPr>
        <p:txBody>
          <a:bodyPr wrap="square">
            <a:spAutoFit/>
          </a:bodyPr>
          <a:lstStyle/>
          <a:p>
            <a:r>
              <a:rPr lang="en-US" sz="1000" dirty="0"/>
              <a:t>Business </a:t>
            </a:r>
          </a:p>
          <a:p>
            <a:r>
              <a:rPr lang="en-US" sz="1000" dirty="0"/>
              <a:t>Management </a:t>
            </a:r>
          </a:p>
        </p:txBody>
      </p:sp>
      <p:sp>
        <p:nvSpPr>
          <p:cNvPr id="16" name="Rectangle 15"/>
          <p:cNvSpPr/>
          <p:nvPr/>
        </p:nvSpPr>
        <p:spPr>
          <a:xfrm>
            <a:off x="339634" y="2645619"/>
            <a:ext cx="906780" cy="553998"/>
          </a:xfrm>
          <a:prstGeom prst="rect">
            <a:avLst/>
          </a:prstGeom>
        </p:spPr>
        <p:txBody>
          <a:bodyPr wrap="square">
            <a:spAutoFit/>
          </a:bodyPr>
          <a:lstStyle/>
          <a:p>
            <a:r>
              <a:rPr lang="en-US" sz="1000" dirty="0"/>
              <a:t>Supporting</a:t>
            </a:r>
          </a:p>
          <a:p>
            <a:r>
              <a:rPr lang="en-US" sz="1000" dirty="0"/>
              <a:t>Institutions</a:t>
            </a:r>
          </a:p>
          <a:p>
            <a:r>
              <a:rPr lang="en-US" sz="1000" dirty="0" smtClean="0"/>
              <a:t>(</a:t>
            </a:r>
            <a:r>
              <a:rPr lang="en-US" sz="1000" dirty="0" smtClean="0">
                <a:solidFill>
                  <a:srgbClr val="0070C0"/>
                </a:solidFill>
              </a:rPr>
              <a:t>2.5</a:t>
            </a:r>
            <a:r>
              <a:rPr lang="en-US" sz="1000" dirty="0" smtClean="0"/>
              <a:t>)</a:t>
            </a:r>
            <a:endParaRPr lang="en-US" sz="1000" dirty="0"/>
          </a:p>
        </p:txBody>
      </p:sp>
      <p:sp>
        <p:nvSpPr>
          <p:cNvPr id="17" name="Rectangle 16"/>
          <p:cNvSpPr/>
          <p:nvPr/>
        </p:nvSpPr>
        <p:spPr>
          <a:xfrm>
            <a:off x="4430486" y="2722563"/>
            <a:ext cx="1099457" cy="400110"/>
          </a:xfrm>
          <a:prstGeom prst="rect">
            <a:avLst/>
          </a:prstGeom>
        </p:spPr>
        <p:txBody>
          <a:bodyPr wrap="square">
            <a:spAutoFit/>
          </a:bodyPr>
          <a:lstStyle/>
          <a:p>
            <a:r>
              <a:rPr lang="en-US" sz="1000" dirty="0"/>
              <a:t>Supporting</a:t>
            </a:r>
          </a:p>
          <a:p>
            <a:r>
              <a:rPr lang="en-US" sz="1000" dirty="0" smtClean="0"/>
              <a:t>Institutions</a:t>
            </a:r>
            <a:endParaRPr lang="en-US" sz="1000" dirty="0"/>
          </a:p>
        </p:txBody>
      </p:sp>
      <p:sp>
        <p:nvSpPr>
          <p:cNvPr id="18" name="Rectangle 17"/>
          <p:cNvSpPr/>
          <p:nvPr/>
        </p:nvSpPr>
        <p:spPr>
          <a:xfrm>
            <a:off x="461554" y="1855144"/>
            <a:ext cx="899221" cy="276999"/>
          </a:xfrm>
          <a:prstGeom prst="rect">
            <a:avLst/>
          </a:prstGeom>
        </p:spPr>
        <p:txBody>
          <a:bodyPr wrap="none">
            <a:spAutoFit/>
          </a:bodyPr>
          <a:lstStyle/>
          <a:p>
            <a:r>
              <a:rPr lang="en-US" sz="1200" dirty="0">
                <a:solidFill>
                  <a:srgbClr val="FF0000"/>
                </a:solidFill>
              </a:rPr>
              <a:t>Sustainable</a:t>
            </a:r>
          </a:p>
        </p:txBody>
      </p:sp>
      <p:cxnSp>
        <p:nvCxnSpPr>
          <p:cNvPr id="19" name="Straight Arrow Connector 18"/>
          <p:cNvCxnSpPr/>
          <p:nvPr/>
        </p:nvCxnSpPr>
        <p:spPr>
          <a:xfrm>
            <a:off x="997404" y="2106872"/>
            <a:ext cx="783030" cy="6631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6743701" y="2057891"/>
            <a:ext cx="601044" cy="5626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2740009" y="2401767"/>
            <a:ext cx="584708" cy="494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6777229" y="2200553"/>
            <a:ext cx="1082765" cy="677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3278689" y="2147512"/>
            <a:ext cx="498855" cy="276999"/>
          </a:xfrm>
          <a:prstGeom prst="rect">
            <a:avLst/>
          </a:prstGeom>
        </p:spPr>
        <p:txBody>
          <a:bodyPr wrap="none">
            <a:spAutoFit/>
          </a:bodyPr>
          <a:lstStyle/>
          <a:p>
            <a:r>
              <a:rPr lang="en-US" sz="1200" dirty="0">
                <a:solidFill>
                  <a:srgbClr val="0070C0"/>
                </a:solidFill>
              </a:rPr>
              <a:t>2017</a:t>
            </a:r>
          </a:p>
        </p:txBody>
      </p:sp>
      <p:sp>
        <p:nvSpPr>
          <p:cNvPr id="24" name="Rectangle 23"/>
          <p:cNvSpPr/>
          <p:nvPr/>
        </p:nvSpPr>
        <p:spPr>
          <a:xfrm>
            <a:off x="7176422" y="1780892"/>
            <a:ext cx="534121" cy="276999"/>
          </a:xfrm>
          <a:prstGeom prst="rect">
            <a:avLst/>
          </a:prstGeom>
        </p:spPr>
        <p:txBody>
          <a:bodyPr wrap="none">
            <a:spAutoFit/>
          </a:bodyPr>
          <a:lstStyle/>
          <a:p>
            <a:r>
              <a:rPr lang="en-US" sz="1200" dirty="0" smtClean="0">
                <a:solidFill>
                  <a:srgbClr val="0070C0"/>
                </a:solidFill>
              </a:rPr>
              <a:t>2017 </a:t>
            </a:r>
            <a:endParaRPr lang="en-US" sz="1200" dirty="0">
              <a:solidFill>
                <a:srgbClr val="0070C0"/>
              </a:solidFill>
            </a:endParaRPr>
          </a:p>
        </p:txBody>
      </p:sp>
      <p:sp>
        <p:nvSpPr>
          <p:cNvPr id="25" name="Rectangle 24"/>
          <p:cNvSpPr/>
          <p:nvPr/>
        </p:nvSpPr>
        <p:spPr>
          <a:xfrm>
            <a:off x="7842902" y="1976596"/>
            <a:ext cx="534121" cy="276999"/>
          </a:xfrm>
          <a:prstGeom prst="rect">
            <a:avLst/>
          </a:prstGeom>
        </p:spPr>
        <p:txBody>
          <a:bodyPr wrap="none">
            <a:spAutoFit/>
          </a:bodyPr>
          <a:lstStyle/>
          <a:p>
            <a:r>
              <a:rPr lang="en-US" sz="1200" dirty="0" smtClean="0">
                <a:solidFill>
                  <a:srgbClr val="FF0000"/>
                </a:solidFill>
              </a:rPr>
              <a:t>2012 </a:t>
            </a:r>
            <a:endParaRPr lang="en-US" sz="1200" dirty="0">
              <a:solidFill>
                <a:srgbClr val="FF0000"/>
              </a:solidFill>
            </a:endParaRPr>
          </a:p>
        </p:txBody>
      </p:sp>
      <p:sp>
        <p:nvSpPr>
          <p:cNvPr id="26" name="Rectangle 25"/>
          <p:cNvSpPr/>
          <p:nvPr/>
        </p:nvSpPr>
        <p:spPr>
          <a:xfrm>
            <a:off x="70169" y="21308"/>
            <a:ext cx="762901" cy="276999"/>
          </a:xfrm>
          <a:prstGeom prst="rect">
            <a:avLst/>
          </a:prstGeom>
        </p:spPr>
        <p:txBody>
          <a:bodyPr wrap="none">
            <a:spAutoFit/>
          </a:bodyPr>
          <a:lstStyle/>
          <a:p>
            <a:r>
              <a:rPr lang="en-US" sz="1200" dirty="0" smtClean="0"/>
              <a:t>Figure 37</a:t>
            </a:r>
            <a:endParaRPr lang="en-US" sz="1200" dirty="0"/>
          </a:p>
        </p:txBody>
      </p:sp>
      <p:sp>
        <p:nvSpPr>
          <p:cNvPr id="27" name="Rectangle 26"/>
          <p:cNvSpPr/>
          <p:nvPr/>
        </p:nvSpPr>
        <p:spPr>
          <a:xfrm>
            <a:off x="863360" y="5029200"/>
            <a:ext cx="2438616" cy="307777"/>
          </a:xfrm>
          <a:prstGeom prst="rect">
            <a:avLst/>
          </a:prstGeom>
        </p:spPr>
        <p:txBody>
          <a:bodyPr wrap="none">
            <a:spAutoFit/>
          </a:bodyPr>
          <a:lstStyle/>
          <a:p>
            <a:r>
              <a:rPr lang="en-US" sz="1400" dirty="0" smtClean="0"/>
              <a:t>Gaps against benchmarks = 3.2</a:t>
            </a:r>
            <a:endParaRPr lang="en-US" sz="1400" dirty="0"/>
          </a:p>
        </p:txBody>
      </p:sp>
      <p:sp>
        <p:nvSpPr>
          <p:cNvPr id="28" name="Rectangle 27"/>
          <p:cNvSpPr/>
          <p:nvPr/>
        </p:nvSpPr>
        <p:spPr>
          <a:xfrm>
            <a:off x="5364774" y="5023739"/>
            <a:ext cx="3154518" cy="677108"/>
          </a:xfrm>
          <a:prstGeom prst="rect">
            <a:avLst/>
          </a:prstGeom>
        </p:spPr>
        <p:txBody>
          <a:bodyPr wrap="none">
            <a:spAutoFit/>
          </a:bodyPr>
          <a:lstStyle/>
          <a:p>
            <a:r>
              <a:rPr lang="en-US" sz="1400" dirty="0" smtClean="0"/>
              <a:t>Broad-based gains</a:t>
            </a:r>
          </a:p>
          <a:p>
            <a:r>
              <a:rPr lang="en-US" sz="1200" dirty="0" smtClean="0"/>
              <a:t>(from upper end “unsustainable mixed” in 2012</a:t>
            </a:r>
          </a:p>
          <a:p>
            <a:r>
              <a:rPr lang="en-US" sz="1200" dirty="0" smtClean="0"/>
              <a:t>to lower end “near sustainability” in 2017)</a:t>
            </a:r>
            <a:endParaRPr lang="en-US" sz="1200" dirty="0"/>
          </a:p>
        </p:txBody>
      </p:sp>
    </p:spTree>
    <p:extLst>
      <p:ext uri="{BB962C8B-B14F-4D97-AF65-F5344CB8AC3E}">
        <p14:creationId xmlns:p14="http://schemas.microsoft.com/office/powerpoint/2010/main" val="25262358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2400" dirty="0" smtClean="0"/>
              <a:t>Eastern Europe &amp; Eurasian Countries advancing towards media sustainability from 2012 to 2017</a:t>
            </a:r>
            <a:endParaRPr lang="en-US" sz="2400" dirty="0"/>
          </a:p>
        </p:txBody>
      </p:sp>
      <p:sp>
        <p:nvSpPr>
          <p:cNvPr id="3" name="Content Placeholder 2"/>
          <p:cNvSpPr>
            <a:spLocks noGrp="1"/>
          </p:cNvSpPr>
          <p:nvPr>
            <p:ph idx="1"/>
          </p:nvPr>
        </p:nvSpPr>
        <p:spPr>
          <a:xfrm>
            <a:off x="477140" y="6380860"/>
            <a:ext cx="8153400" cy="457200"/>
          </a:xfrm>
        </p:spPr>
        <p:txBody>
          <a:bodyPr>
            <a:normAutofit/>
          </a:bodyPr>
          <a:lstStyle/>
          <a:p>
            <a:pPr marL="0" indent="0">
              <a:buNone/>
            </a:pPr>
            <a:r>
              <a:rPr lang="en-US" sz="1200" dirty="0"/>
              <a:t>IREX, </a:t>
            </a:r>
            <a:r>
              <a:rPr lang="en-US" sz="1200" i="1" dirty="0"/>
              <a:t>Media Sustainability Index </a:t>
            </a:r>
            <a:r>
              <a:rPr lang="en-US" sz="1200" dirty="0"/>
              <a:t>(2017).</a:t>
            </a:r>
          </a:p>
          <a:p>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27465157"/>
              </p:ext>
            </p:extLst>
          </p:nvPr>
        </p:nvGraphicFramePr>
        <p:xfrm>
          <a:off x="1143000" y="990601"/>
          <a:ext cx="7391400" cy="51054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a:off x="1828800" y="1143000"/>
            <a:ext cx="6629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496084" y="1575986"/>
            <a:ext cx="1645772" cy="276999"/>
          </a:xfrm>
          <a:prstGeom prst="rect">
            <a:avLst/>
          </a:prstGeom>
        </p:spPr>
        <p:txBody>
          <a:bodyPr wrap="none">
            <a:spAutoFit/>
          </a:bodyPr>
          <a:lstStyle/>
          <a:p>
            <a:r>
              <a:rPr lang="en-US" sz="1200" dirty="0" smtClean="0"/>
              <a:t>Sustainability threshold</a:t>
            </a:r>
            <a:endParaRPr lang="en-US" sz="1200" dirty="0"/>
          </a:p>
        </p:txBody>
      </p:sp>
      <p:cxnSp>
        <p:nvCxnSpPr>
          <p:cNvPr id="12" name="Straight Arrow Connector 11"/>
          <p:cNvCxnSpPr/>
          <p:nvPr/>
        </p:nvCxnSpPr>
        <p:spPr>
          <a:xfrm flipV="1">
            <a:off x="3124200" y="1132687"/>
            <a:ext cx="0" cy="4432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317795" y="2198564"/>
            <a:ext cx="249428" cy="6970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068368" y="1979309"/>
            <a:ext cx="498855" cy="276999"/>
          </a:xfrm>
          <a:prstGeom prst="rect">
            <a:avLst/>
          </a:prstGeom>
        </p:spPr>
        <p:txBody>
          <a:bodyPr wrap="none">
            <a:spAutoFit/>
          </a:bodyPr>
          <a:lstStyle/>
          <a:p>
            <a:r>
              <a:rPr lang="en-US" sz="1200" dirty="0" smtClean="0"/>
              <a:t>2012</a:t>
            </a:r>
            <a:endParaRPr lang="en-US" sz="1200" dirty="0"/>
          </a:p>
        </p:txBody>
      </p:sp>
      <p:sp>
        <p:nvSpPr>
          <p:cNvPr id="18" name="Rectangle 17"/>
          <p:cNvSpPr/>
          <p:nvPr/>
        </p:nvSpPr>
        <p:spPr>
          <a:xfrm>
            <a:off x="5809508" y="1500992"/>
            <a:ext cx="498855" cy="276999"/>
          </a:xfrm>
          <a:prstGeom prst="rect">
            <a:avLst/>
          </a:prstGeom>
        </p:spPr>
        <p:txBody>
          <a:bodyPr wrap="none">
            <a:spAutoFit/>
          </a:bodyPr>
          <a:lstStyle/>
          <a:p>
            <a:r>
              <a:rPr lang="en-US" sz="1200" dirty="0" smtClean="0"/>
              <a:t>2017</a:t>
            </a:r>
            <a:endParaRPr lang="en-US" sz="1200" dirty="0"/>
          </a:p>
        </p:txBody>
      </p:sp>
      <p:cxnSp>
        <p:nvCxnSpPr>
          <p:cNvPr id="22" name="Straight Arrow Connector 21"/>
          <p:cNvCxnSpPr/>
          <p:nvPr/>
        </p:nvCxnSpPr>
        <p:spPr>
          <a:xfrm flipH="1">
            <a:off x="5791200" y="1748790"/>
            <a:ext cx="103886" cy="4033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3915" y="48207"/>
            <a:ext cx="570541" cy="276999"/>
          </a:xfrm>
          <a:prstGeom prst="rect">
            <a:avLst/>
          </a:prstGeom>
        </p:spPr>
        <p:txBody>
          <a:bodyPr wrap="none">
            <a:spAutoFit/>
          </a:bodyPr>
          <a:lstStyle/>
          <a:p>
            <a:r>
              <a:rPr lang="en-US" sz="1200" dirty="0"/>
              <a:t>Figure</a:t>
            </a:r>
          </a:p>
        </p:txBody>
      </p:sp>
    </p:spTree>
    <p:extLst>
      <p:ext uri="{BB962C8B-B14F-4D97-AF65-F5344CB8AC3E}">
        <p14:creationId xmlns:p14="http://schemas.microsoft.com/office/powerpoint/2010/main" val="32634971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622" y="158323"/>
            <a:ext cx="762901" cy="276999"/>
          </a:xfrm>
          <a:prstGeom prst="rect">
            <a:avLst/>
          </a:prstGeom>
        </p:spPr>
        <p:txBody>
          <a:bodyPr wrap="none">
            <a:spAutoFit/>
          </a:bodyPr>
          <a:lstStyle/>
          <a:p>
            <a:r>
              <a:rPr lang="en-US" sz="1200" dirty="0"/>
              <a:t>Figure </a:t>
            </a:r>
            <a:r>
              <a:rPr lang="en-US" sz="1200" dirty="0" smtClean="0"/>
              <a:t>38</a:t>
            </a:r>
            <a:endParaRPr lang="en-US" sz="1200" dirty="0"/>
          </a:p>
        </p:txBody>
      </p:sp>
      <p:sp>
        <p:nvSpPr>
          <p:cNvPr id="11" name="Rectangle 10"/>
          <p:cNvSpPr/>
          <p:nvPr/>
        </p:nvSpPr>
        <p:spPr>
          <a:xfrm>
            <a:off x="74622" y="6584511"/>
            <a:ext cx="8078778" cy="246221"/>
          </a:xfrm>
          <a:prstGeom prst="rect">
            <a:avLst/>
          </a:prstGeom>
        </p:spPr>
        <p:txBody>
          <a:bodyPr wrap="square">
            <a:spAutoFit/>
          </a:bodyPr>
          <a:lstStyle/>
          <a:p>
            <a:r>
              <a:rPr lang="en-US" sz="1000" dirty="0" smtClean="0">
                <a:latin typeface="Calibri" pitchFamily="34" charset="0"/>
              </a:rPr>
              <a:t>Kremlin Influence Index 2017.</a:t>
            </a:r>
            <a:endParaRPr lang="en-US" sz="1000" dirty="0">
              <a:latin typeface="Calibri"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3193" y="4679542"/>
            <a:ext cx="3694925" cy="2155778"/>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0208" y="1066800"/>
            <a:ext cx="3714508" cy="335886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09339" y="1270240"/>
            <a:ext cx="3568284" cy="3173062"/>
          </a:xfrm>
          <a:prstGeom prst="rect">
            <a:avLst/>
          </a:prstGeom>
        </p:spPr>
      </p:pic>
      <p:sp>
        <p:nvSpPr>
          <p:cNvPr id="8" name="Rectangle 7"/>
          <p:cNvSpPr/>
          <p:nvPr/>
        </p:nvSpPr>
        <p:spPr>
          <a:xfrm>
            <a:off x="2299046" y="928300"/>
            <a:ext cx="764440" cy="307777"/>
          </a:xfrm>
          <a:prstGeom prst="rect">
            <a:avLst/>
          </a:prstGeom>
        </p:spPr>
        <p:txBody>
          <a:bodyPr wrap="none">
            <a:spAutoFit/>
          </a:bodyPr>
          <a:lstStyle/>
          <a:p>
            <a:r>
              <a:rPr lang="en-US" sz="1400" b="1" dirty="0" smtClean="0"/>
              <a:t>Georgia</a:t>
            </a:r>
            <a:endParaRPr lang="en-US" sz="1400" b="1" dirty="0"/>
          </a:p>
        </p:txBody>
      </p:sp>
      <p:sp>
        <p:nvSpPr>
          <p:cNvPr id="9" name="Rectangle 8"/>
          <p:cNvSpPr/>
          <p:nvPr/>
        </p:nvSpPr>
        <p:spPr>
          <a:xfrm>
            <a:off x="6109046" y="924106"/>
            <a:ext cx="767390" cy="307777"/>
          </a:xfrm>
          <a:prstGeom prst="rect">
            <a:avLst/>
          </a:prstGeom>
        </p:spPr>
        <p:txBody>
          <a:bodyPr wrap="none">
            <a:spAutoFit/>
          </a:bodyPr>
          <a:lstStyle/>
          <a:p>
            <a:r>
              <a:rPr lang="en-US" sz="1400" b="1" dirty="0" smtClean="0"/>
              <a:t>Ukraine</a:t>
            </a:r>
            <a:endParaRPr lang="en-US" sz="1400" b="1" dirty="0"/>
          </a:p>
        </p:txBody>
      </p:sp>
      <p:sp>
        <p:nvSpPr>
          <p:cNvPr id="10" name="Rectangle 9"/>
          <p:cNvSpPr/>
          <p:nvPr/>
        </p:nvSpPr>
        <p:spPr>
          <a:xfrm>
            <a:off x="2971800" y="250656"/>
            <a:ext cx="3044360" cy="369332"/>
          </a:xfrm>
          <a:prstGeom prst="rect">
            <a:avLst/>
          </a:prstGeom>
        </p:spPr>
        <p:txBody>
          <a:bodyPr wrap="none">
            <a:spAutoFit/>
          </a:bodyPr>
          <a:lstStyle/>
          <a:p>
            <a:r>
              <a:rPr lang="en-US" b="1" dirty="0" smtClean="0"/>
              <a:t>Kremlin Influence &amp; Response</a:t>
            </a:r>
            <a:endParaRPr lang="en-US" b="1" dirty="0"/>
          </a:p>
        </p:txBody>
      </p:sp>
    </p:spTree>
    <p:extLst>
      <p:ext uri="{BB962C8B-B14F-4D97-AF65-F5344CB8AC3E}">
        <p14:creationId xmlns:p14="http://schemas.microsoft.com/office/powerpoint/2010/main" val="24333194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Democratic Reforms, Freedom House, </a:t>
            </a:r>
            <a:r>
              <a:rPr lang="en-US" sz="2400" i="1" dirty="0" smtClean="0"/>
              <a:t>Nations in Transit </a:t>
            </a:r>
            <a:br>
              <a:rPr lang="en-US" sz="2400" i="1" dirty="0" smtClean="0"/>
            </a:br>
            <a:r>
              <a:rPr lang="en-US" sz="2400" dirty="0" smtClean="0"/>
              <a:t>(May 2017)</a:t>
            </a:r>
            <a:endParaRPr lang="en-US" sz="2400" dirty="0"/>
          </a:p>
        </p:txBody>
      </p:sp>
      <p:sp>
        <p:nvSpPr>
          <p:cNvPr id="3" name="Content Placeholder 2"/>
          <p:cNvSpPr>
            <a:spLocks noGrp="1"/>
          </p:cNvSpPr>
          <p:nvPr>
            <p:ph idx="1"/>
          </p:nvPr>
        </p:nvSpPr>
        <p:spPr/>
        <p:txBody>
          <a:bodyPr>
            <a:normAutofit fontScale="25000" lnSpcReduction="20000"/>
          </a:bodyPr>
          <a:lstStyle/>
          <a:p>
            <a:r>
              <a:rPr lang="en-US" sz="5600" b="1" dirty="0" smtClean="0"/>
              <a:t>National democratic governance</a:t>
            </a:r>
            <a:r>
              <a:rPr lang="en-US" sz="5600" dirty="0" smtClean="0"/>
              <a:t>: Considers democratic character and stability of governmental systems; independence, effectiveness, and accountability of legislative and executive branches;</a:t>
            </a:r>
          </a:p>
          <a:p>
            <a:pPr marL="0" indent="0">
              <a:buNone/>
            </a:pPr>
            <a:endParaRPr lang="en-US" sz="5600" dirty="0" smtClean="0"/>
          </a:p>
          <a:p>
            <a:r>
              <a:rPr lang="en-US" sz="5600" b="1" i="1" dirty="0" smtClean="0"/>
              <a:t>Electoral process</a:t>
            </a:r>
            <a:r>
              <a:rPr lang="en-US" sz="5600" dirty="0" smtClean="0"/>
              <a:t>: Examines national executive and legislative elections, electoral process, the development of multiparty systems, and popular participation in political process;</a:t>
            </a:r>
          </a:p>
          <a:p>
            <a:pPr marL="0" indent="0">
              <a:buNone/>
            </a:pPr>
            <a:endParaRPr lang="en-US" sz="5600" dirty="0" smtClean="0"/>
          </a:p>
          <a:p>
            <a:r>
              <a:rPr lang="en-US" sz="5600" b="1" i="1" dirty="0" smtClean="0"/>
              <a:t>Civil society</a:t>
            </a:r>
            <a:r>
              <a:rPr lang="en-US" sz="5600" dirty="0" smtClean="0"/>
              <a:t>: Assesses the growth of nongovernmental organizations (NGOs), their organizational capacity and financial sustainability and the legal and political environment in which they function; the development of free trade unions; and interest group participation in the policy process;</a:t>
            </a:r>
          </a:p>
          <a:p>
            <a:pPr marL="0" indent="0">
              <a:buNone/>
            </a:pPr>
            <a:endParaRPr lang="en-US" sz="5600" dirty="0" smtClean="0"/>
          </a:p>
          <a:p>
            <a:r>
              <a:rPr lang="en-US" sz="5600" b="1" i="1" dirty="0" smtClean="0"/>
              <a:t>Independent media</a:t>
            </a:r>
            <a:r>
              <a:rPr lang="en-US" sz="5600" dirty="0" smtClean="0"/>
              <a:t>: Address the current state of press freedom, including libel laws, harassment of journalists, and editorial independence; the emergence of a financially viable private press; and internet access for private citizens;</a:t>
            </a:r>
          </a:p>
          <a:p>
            <a:pPr marL="0" indent="0">
              <a:buNone/>
            </a:pPr>
            <a:endParaRPr lang="en-US" sz="5600" dirty="0" smtClean="0"/>
          </a:p>
          <a:p>
            <a:r>
              <a:rPr lang="en-US" sz="5600" b="1" i="1" dirty="0" smtClean="0"/>
              <a:t>Local democratic governance</a:t>
            </a:r>
            <a:r>
              <a:rPr lang="en-US" sz="5600" dirty="0" smtClean="0"/>
              <a:t>: Considers the decentralization of power; the responsibilities, election, and capacity of local governmental bodies; and the transparency of </a:t>
            </a:r>
            <a:r>
              <a:rPr lang="en-US" sz="5600" dirty="0" err="1" smtClean="0"/>
              <a:t>accountabilty</a:t>
            </a:r>
            <a:r>
              <a:rPr lang="en-US" sz="5600" dirty="0" smtClean="0"/>
              <a:t> of local authorities;</a:t>
            </a:r>
          </a:p>
          <a:p>
            <a:pPr marL="0" indent="0">
              <a:buNone/>
            </a:pPr>
            <a:endParaRPr lang="en-US" sz="5600" dirty="0" smtClean="0"/>
          </a:p>
          <a:p>
            <a:r>
              <a:rPr lang="en-US" sz="5600" b="1" i="1" dirty="0" smtClean="0"/>
              <a:t>Judicial framework and independence</a:t>
            </a:r>
            <a:r>
              <a:rPr lang="en-US" sz="5600" dirty="0" smtClean="0"/>
              <a:t>: highlights constitutional reform, human rights protections, criminal code reform, judicial independence, the status of ethnic minority rights, guarantees of equality before the law, treatment of suspects and prisoners and compliance with judicial decisions;</a:t>
            </a:r>
          </a:p>
          <a:p>
            <a:pPr marL="0" indent="0">
              <a:buNone/>
            </a:pPr>
            <a:endParaRPr lang="en-US" sz="5600" dirty="0" smtClean="0"/>
          </a:p>
          <a:p>
            <a:r>
              <a:rPr lang="en-US" sz="6400" b="1" i="1" dirty="0" smtClean="0"/>
              <a:t>Corruption</a:t>
            </a:r>
            <a:r>
              <a:rPr lang="en-US" sz="6400" dirty="0" smtClean="0"/>
              <a:t>: focuses on public perceptions of corruption, the business interests of top policymakers, laws on financial disclosure and conflict of interest, and the efficacy of anticorruption mechanisms.</a:t>
            </a:r>
          </a:p>
          <a:p>
            <a:endParaRPr lang="en-US" sz="6400" dirty="0" smtClean="0"/>
          </a:p>
          <a:p>
            <a:endParaRPr lang="en-US" sz="6400" dirty="0" smtClean="0"/>
          </a:p>
          <a:p>
            <a:endParaRPr lang="en-US" dirty="0"/>
          </a:p>
        </p:txBody>
      </p:sp>
      <p:sp>
        <p:nvSpPr>
          <p:cNvPr id="4" name="Rectangle 3"/>
          <p:cNvSpPr/>
          <p:nvPr/>
        </p:nvSpPr>
        <p:spPr>
          <a:xfrm>
            <a:off x="0" y="76200"/>
            <a:ext cx="1309526" cy="276999"/>
          </a:xfrm>
          <a:prstGeom prst="rect">
            <a:avLst/>
          </a:prstGeom>
        </p:spPr>
        <p:txBody>
          <a:bodyPr wrap="none">
            <a:spAutoFit/>
          </a:bodyPr>
          <a:lstStyle/>
          <a:p>
            <a:r>
              <a:rPr lang="en-US" sz="1200" dirty="0" smtClean="0">
                <a:solidFill>
                  <a:srgbClr val="000000"/>
                </a:solidFill>
                <a:latin typeface="Calibri" pitchFamily="34" charset="0"/>
              </a:rPr>
              <a:t>Appendix Figure 1</a:t>
            </a:r>
            <a:endParaRPr lang="en-US" sz="1200" dirty="0">
              <a:solidFill>
                <a:srgbClr val="000000"/>
              </a:solidFill>
              <a:latin typeface="Calibri" pitchFamily="34" charset="0"/>
            </a:endParaRPr>
          </a:p>
        </p:txBody>
      </p:sp>
    </p:spTree>
    <p:extLst>
      <p:ext uri="{BB962C8B-B14F-4D97-AF65-F5344CB8AC3E}">
        <p14:creationId xmlns:p14="http://schemas.microsoft.com/office/powerpoint/2010/main" val="313118887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Structural Economic Reforms (or six qualities of a sustainable market economy) according to the EBRD, </a:t>
            </a:r>
            <a:r>
              <a:rPr lang="en-US" sz="2400" i="1" dirty="0" smtClean="0"/>
              <a:t>Transition Report </a:t>
            </a:r>
            <a:r>
              <a:rPr lang="en-US" sz="2400" dirty="0" smtClean="0"/>
              <a:t>(November 2017)</a:t>
            </a:r>
            <a:endParaRPr lang="en-US" sz="2400" dirty="0"/>
          </a:p>
        </p:txBody>
      </p:sp>
      <p:sp>
        <p:nvSpPr>
          <p:cNvPr id="3" name="Content Placeholder 2"/>
          <p:cNvSpPr>
            <a:spLocks noGrp="1"/>
          </p:cNvSpPr>
          <p:nvPr>
            <p:ph idx="1"/>
          </p:nvPr>
        </p:nvSpPr>
        <p:spPr/>
        <p:txBody>
          <a:bodyPr>
            <a:normAutofit fontScale="47500" lnSpcReduction="20000"/>
          </a:bodyPr>
          <a:lstStyle/>
          <a:p>
            <a:r>
              <a:rPr lang="en-US" b="1" i="1" dirty="0" smtClean="0"/>
              <a:t>Competitive</a:t>
            </a:r>
            <a:r>
              <a:rPr lang="en-US" dirty="0" smtClean="0"/>
              <a:t>: (1) market structures for competition and business standards (including measures of openness, business skills, and business environment); (2) capacity to add value and innovate (including measures of access to appropriate infrastructure and resources); n=15 indicators;</a:t>
            </a:r>
          </a:p>
          <a:p>
            <a:pPr marL="0" indent="0">
              <a:buNone/>
            </a:pPr>
            <a:endParaRPr lang="en-US" dirty="0" smtClean="0"/>
          </a:p>
          <a:p>
            <a:r>
              <a:rPr lang="en-US" b="1" i="1" dirty="0" smtClean="0"/>
              <a:t>Well-governed</a:t>
            </a:r>
            <a:r>
              <a:rPr lang="en-US" dirty="0" smtClean="0"/>
              <a:t>: (1) national-level public governance (including control of corruption and rule of law); (2) corporate-level governance (complemented by a measure of integrity); n=22 indicators;</a:t>
            </a:r>
          </a:p>
          <a:p>
            <a:pPr marL="0" indent="0">
              <a:buNone/>
            </a:pPr>
            <a:endParaRPr lang="en-US" dirty="0" smtClean="0"/>
          </a:p>
          <a:p>
            <a:r>
              <a:rPr lang="en-US" b="1" i="1" dirty="0" smtClean="0"/>
              <a:t>Green</a:t>
            </a:r>
            <a:r>
              <a:rPr lang="en-US" dirty="0" smtClean="0"/>
              <a:t>: (1) mitigation of climate change; (2) adaptation to climate change (carbon intensity, and renewables); (3) other environmental areas (including environmental outcomes such as air pollution, generation of waste, and biodiversity); n=27 indicators;</a:t>
            </a:r>
          </a:p>
          <a:p>
            <a:pPr marL="0" indent="0">
              <a:buNone/>
            </a:pPr>
            <a:endParaRPr lang="en-US" dirty="0" smtClean="0"/>
          </a:p>
          <a:p>
            <a:r>
              <a:rPr lang="en-US" b="1" i="1" dirty="0" smtClean="0"/>
              <a:t>Inclusive</a:t>
            </a:r>
            <a:r>
              <a:rPr lang="en-US" dirty="0" smtClean="0"/>
              <a:t>: (1) gender equality; (2) regional disparities; (3) opportunities for youth; n=88 indicators;</a:t>
            </a:r>
          </a:p>
          <a:p>
            <a:pPr marL="0" indent="0">
              <a:buNone/>
            </a:pPr>
            <a:endParaRPr lang="en-US" dirty="0" smtClean="0"/>
          </a:p>
          <a:p>
            <a:r>
              <a:rPr lang="en-US" b="1" i="1" dirty="0" smtClean="0"/>
              <a:t>Resilient</a:t>
            </a:r>
            <a:r>
              <a:rPr lang="en-US" dirty="0" smtClean="0"/>
              <a:t>: (1) financial stability (mostly health and regulation of banking sector); (2) resilient energy sector (mostly domestic and cross-border connectivity, but also legal and regulatory considerations in electricity and gas markets); n=24 indicators;</a:t>
            </a:r>
          </a:p>
          <a:p>
            <a:pPr marL="0" indent="0">
              <a:buNone/>
            </a:pPr>
            <a:endParaRPr lang="en-US" dirty="0" smtClean="0"/>
          </a:p>
          <a:p>
            <a:r>
              <a:rPr lang="en-US" b="1" i="1" dirty="0" smtClean="0"/>
              <a:t>Integrated</a:t>
            </a:r>
            <a:r>
              <a:rPr lang="en-US" dirty="0" smtClean="0"/>
              <a:t>: (1) openness to foreign trade, investment and finance; (2) domestic and cross-border infrastructure (including quality of energy and ICT infrastructure); n=20 indicators.</a:t>
            </a:r>
            <a:endParaRPr lang="en-US" dirty="0"/>
          </a:p>
        </p:txBody>
      </p:sp>
      <p:sp>
        <p:nvSpPr>
          <p:cNvPr id="4" name="Rectangle 3"/>
          <p:cNvSpPr/>
          <p:nvPr/>
        </p:nvSpPr>
        <p:spPr>
          <a:xfrm>
            <a:off x="0" y="391"/>
            <a:ext cx="1309526" cy="276999"/>
          </a:xfrm>
          <a:prstGeom prst="rect">
            <a:avLst/>
          </a:prstGeom>
        </p:spPr>
        <p:txBody>
          <a:bodyPr wrap="none">
            <a:spAutoFit/>
          </a:bodyPr>
          <a:lstStyle/>
          <a:p>
            <a:r>
              <a:rPr lang="en-US" sz="1200" dirty="0" smtClean="0">
                <a:solidFill>
                  <a:srgbClr val="000000"/>
                </a:solidFill>
                <a:latin typeface="Calibri" pitchFamily="34" charset="0"/>
              </a:rPr>
              <a:t>Appendix Figure </a:t>
            </a:r>
            <a:r>
              <a:rPr lang="en-US" sz="1200" dirty="0">
                <a:solidFill>
                  <a:srgbClr val="000000"/>
                </a:solidFill>
                <a:latin typeface="Calibri" pitchFamily="34" charset="0"/>
              </a:rPr>
              <a:t>2</a:t>
            </a:r>
          </a:p>
        </p:txBody>
      </p:sp>
    </p:spTree>
    <p:extLst>
      <p:ext uri="{BB962C8B-B14F-4D97-AF65-F5344CB8AC3E}">
        <p14:creationId xmlns:p14="http://schemas.microsoft.com/office/powerpoint/2010/main" val="1585025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077200" cy="334962"/>
          </a:xfrm>
        </p:spPr>
        <p:txBody>
          <a:bodyPr>
            <a:noAutofit/>
          </a:bodyPr>
          <a:lstStyle/>
          <a:p>
            <a:r>
              <a:rPr lang="en-US" sz="2000" dirty="0" smtClean="0"/>
              <a:t>E&amp;E Graduates: Then and Now</a:t>
            </a:r>
            <a:br>
              <a:rPr lang="en-US" sz="2000" dirty="0" smtClean="0"/>
            </a:br>
            <a:r>
              <a:rPr lang="en-US" sz="2000" dirty="0" smtClean="0"/>
              <a:t>(Year of Graduation vs. 2016)</a:t>
            </a:r>
            <a:endParaRPr lang="en-US" sz="2000" dirty="0"/>
          </a:p>
        </p:txBody>
      </p:sp>
      <p:sp>
        <p:nvSpPr>
          <p:cNvPr id="3" name="Content Placeholder 2"/>
          <p:cNvSpPr>
            <a:spLocks noGrp="1"/>
          </p:cNvSpPr>
          <p:nvPr>
            <p:ph idx="1"/>
          </p:nvPr>
        </p:nvSpPr>
        <p:spPr>
          <a:xfrm>
            <a:off x="533400" y="6477000"/>
            <a:ext cx="8153400" cy="228600"/>
          </a:xfrm>
        </p:spPr>
        <p:txBody>
          <a:bodyPr>
            <a:noAutofit/>
          </a:bodyPr>
          <a:lstStyle/>
          <a:p>
            <a:pPr marL="0" indent="0">
              <a:buNone/>
            </a:pPr>
            <a:r>
              <a:rPr lang="en-US" sz="1200" dirty="0" smtClean="0"/>
              <a:t>E&amp;E, Monitoring Country Progress (MCP) system, drawing from EBRD, </a:t>
            </a:r>
            <a:r>
              <a:rPr lang="en-US" sz="1200" i="1" dirty="0" smtClean="0"/>
              <a:t>Transition Reports </a:t>
            </a:r>
            <a:r>
              <a:rPr lang="en-US" sz="1200" dirty="0" smtClean="0"/>
              <a:t>and Freedom House, </a:t>
            </a:r>
            <a:r>
              <a:rPr lang="en-US" sz="1200" i="1" dirty="0" smtClean="0"/>
              <a:t>Nations in Transit </a:t>
            </a:r>
            <a:r>
              <a:rPr lang="en-US" sz="1200" dirty="0" smtClean="0"/>
              <a:t>.  Insufficient econ. data for Czech R. (1997 graduate).</a:t>
            </a:r>
            <a:endParaRPr lang="en-US" sz="1200" dirty="0"/>
          </a:p>
        </p:txBody>
      </p:sp>
      <p:graphicFrame>
        <p:nvGraphicFramePr>
          <p:cNvPr id="6" name="Chart 5"/>
          <p:cNvGraphicFramePr>
            <a:graphicFrameLocks/>
          </p:cNvGraphicFramePr>
          <p:nvPr>
            <p:extLst>
              <p:ext uri="{D42A27DB-BD31-4B8C-83A1-F6EECF244321}">
                <p14:modId xmlns:p14="http://schemas.microsoft.com/office/powerpoint/2010/main" val="2250590373"/>
              </p:ext>
            </p:extLst>
          </p:nvPr>
        </p:nvGraphicFramePr>
        <p:xfrm>
          <a:off x="615042" y="381000"/>
          <a:ext cx="6477001" cy="6172200"/>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Arrow Connector 6"/>
          <p:cNvCxnSpPr/>
          <p:nvPr/>
        </p:nvCxnSpPr>
        <p:spPr>
          <a:xfrm flipV="1">
            <a:off x="1752818" y="3856850"/>
            <a:ext cx="81534"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549745" y="4343400"/>
            <a:ext cx="487680" cy="338554"/>
          </a:xfrm>
          <a:prstGeom prst="rect">
            <a:avLst/>
          </a:prstGeom>
        </p:spPr>
        <p:txBody>
          <a:bodyPr wrap="square">
            <a:spAutoFit/>
          </a:bodyPr>
          <a:lstStyle/>
          <a:p>
            <a:r>
              <a:rPr lang="en-US" sz="800" dirty="0">
                <a:solidFill>
                  <a:srgbClr val="000000"/>
                </a:solidFill>
                <a:latin typeface="Calibri" pitchFamily="34" charset="0"/>
              </a:rPr>
              <a:t>Croatia </a:t>
            </a:r>
          </a:p>
          <a:p>
            <a:r>
              <a:rPr lang="en-US" sz="800" dirty="0" smtClean="0">
                <a:solidFill>
                  <a:srgbClr val="000000"/>
                </a:solidFill>
                <a:latin typeface="Calibri" pitchFamily="34" charset="0"/>
              </a:rPr>
              <a:t> (</a:t>
            </a:r>
            <a:r>
              <a:rPr lang="en-US" sz="800" dirty="0">
                <a:solidFill>
                  <a:srgbClr val="000000"/>
                </a:solidFill>
                <a:latin typeface="Calibri" pitchFamily="34" charset="0"/>
              </a:rPr>
              <a:t>2006)</a:t>
            </a:r>
            <a:endParaRPr lang="en-US" sz="800" dirty="0"/>
          </a:p>
        </p:txBody>
      </p:sp>
      <p:cxnSp>
        <p:nvCxnSpPr>
          <p:cNvPr id="11" name="Straight Arrow Connector 10"/>
          <p:cNvCxnSpPr/>
          <p:nvPr/>
        </p:nvCxnSpPr>
        <p:spPr>
          <a:xfrm flipH="1" flipV="1">
            <a:off x="2505347" y="3828530"/>
            <a:ext cx="170906" cy="7282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438400" y="4681954"/>
            <a:ext cx="714103" cy="338554"/>
          </a:xfrm>
          <a:prstGeom prst="rect">
            <a:avLst/>
          </a:prstGeom>
        </p:spPr>
        <p:txBody>
          <a:bodyPr wrap="square">
            <a:spAutoFit/>
          </a:bodyPr>
          <a:lstStyle/>
          <a:p>
            <a:r>
              <a:rPr lang="en-US" sz="800" dirty="0" smtClean="0">
                <a:solidFill>
                  <a:srgbClr val="000000"/>
                </a:solidFill>
                <a:latin typeface="Calibri" pitchFamily="34" charset="0"/>
              </a:rPr>
              <a:t>Romania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   (</a:t>
            </a:r>
            <a:r>
              <a:rPr lang="en-US" sz="800" dirty="0">
                <a:solidFill>
                  <a:srgbClr val="000000"/>
                </a:solidFill>
                <a:latin typeface="Calibri" pitchFamily="34" charset="0"/>
              </a:rPr>
              <a:t>2006)</a:t>
            </a:r>
            <a:endParaRPr lang="en-US" sz="800" dirty="0"/>
          </a:p>
        </p:txBody>
      </p:sp>
      <p:sp>
        <p:nvSpPr>
          <p:cNvPr id="18" name="Rectangle 17"/>
          <p:cNvSpPr/>
          <p:nvPr/>
        </p:nvSpPr>
        <p:spPr>
          <a:xfrm>
            <a:off x="3429000" y="4228011"/>
            <a:ext cx="849086" cy="338554"/>
          </a:xfrm>
          <a:prstGeom prst="rect">
            <a:avLst/>
          </a:prstGeom>
        </p:spPr>
        <p:txBody>
          <a:bodyPr wrap="square">
            <a:spAutoFit/>
          </a:bodyPr>
          <a:lstStyle/>
          <a:p>
            <a:r>
              <a:rPr lang="en-US" sz="800" dirty="0" smtClean="0">
                <a:solidFill>
                  <a:srgbClr val="000000"/>
                </a:solidFill>
                <a:latin typeface="Calibri" pitchFamily="34" charset="0"/>
              </a:rPr>
              <a:t>Bulgaria </a:t>
            </a:r>
            <a:endParaRPr lang="en-US" sz="800" dirty="0">
              <a:solidFill>
                <a:srgbClr val="000000"/>
              </a:solidFill>
              <a:latin typeface="Calibri" pitchFamily="34" charset="0"/>
            </a:endParaRPr>
          </a:p>
          <a:p>
            <a:r>
              <a:rPr lang="en-US" sz="800" dirty="0">
                <a:solidFill>
                  <a:srgbClr val="000000"/>
                </a:solidFill>
                <a:latin typeface="Calibri" pitchFamily="34" charset="0"/>
              </a:rPr>
              <a:t>   (2006)</a:t>
            </a:r>
            <a:endParaRPr lang="en-US" sz="800" dirty="0"/>
          </a:p>
        </p:txBody>
      </p:sp>
      <p:cxnSp>
        <p:nvCxnSpPr>
          <p:cNvPr id="19" name="Straight Arrow Connector 18"/>
          <p:cNvCxnSpPr/>
          <p:nvPr/>
        </p:nvCxnSpPr>
        <p:spPr>
          <a:xfrm flipH="1" flipV="1">
            <a:off x="2635433" y="3856849"/>
            <a:ext cx="905150" cy="3358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4795696" y="3489976"/>
            <a:ext cx="642258" cy="338554"/>
          </a:xfrm>
          <a:prstGeom prst="rect">
            <a:avLst/>
          </a:prstGeom>
        </p:spPr>
        <p:txBody>
          <a:bodyPr wrap="square">
            <a:spAutoFit/>
          </a:bodyPr>
          <a:lstStyle/>
          <a:p>
            <a:r>
              <a:rPr lang="en-US" sz="800" dirty="0" smtClean="0">
                <a:solidFill>
                  <a:srgbClr val="000000"/>
                </a:solidFill>
                <a:latin typeface="Calibri" pitchFamily="34" charset="0"/>
              </a:rPr>
              <a:t>Hungary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  (1999)</a:t>
            </a:r>
            <a:endParaRPr lang="en-US" sz="800" dirty="0"/>
          </a:p>
        </p:txBody>
      </p:sp>
      <p:cxnSp>
        <p:nvCxnSpPr>
          <p:cNvPr id="28" name="Straight Arrow Connector 27"/>
          <p:cNvCxnSpPr/>
          <p:nvPr/>
        </p:nvCxnSpPr>
        <p:spPr>
          <a:xfrm flipH="1">
            <a:off x="2209800" y="3489976"/>
            <a:ext cx="2895601" cy="534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4038599" y="4710259"/>
            <a:ext cx="757097" cy="338554"/>
          </a:xfrm>
          <a:prstGeom prst="rect">
            <a:avLst/>
          </a:prstGeom>
        </p:spPr>
        <p:txBody>
          <a:bodyPr wrap="square">
            <a:spAutoFit/>
          </a:bodyPr>
          <a:lstStyle/>
          <a:p>
            <a:r>
              <a:rPr lang="en-US" sz="800" dirty="0" smtClean="0">
                <a:solidFill>
                  <a:srgbClr val="000000"/>
                </a:solidFill>
                <a:latin typeface="Calibri" pitchFamily="34" charset="0"/>
              </a:rPr>
              <a:t>Slovakia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  </a:t>
            </a:r>
            <a:r>
              <a:rPr lang="en-US" sz="800" dirty="0">
                <a:solidFill>
                  <a:srgbClr val="000000"/>
                </a:solidFill>
                <a:latin typeface="Calibri" pitchFamily="34" charset="0"/>
              </a:rPr>
              <a:t>(</a:t>
            </a:r>
            <a:r>
              <a:rPr lang="en-US" sz="800" dirty="0" smtClean="0">
                <a:solidFill>
                  <a:srgbClr val="000000"/>
                </a:solidFill>
                <a:latin typeface="Calibri" pitchFamily="34" charset="0"/>
              </a:rPr>
              <a:t>2000)</a:t>
            </a:r>
            <a:endParaRPr lang="en-US" sz="800" dirty="0"/>
          </a:p>
        </p:txBody>
      </p:sp>
      <p:cxnSp>
        <p:nvCxnSpPr>
          <p:cNvPr id="37" name="Straight Arrow Connector 36"/>
          <p:cNvCxnSpPr/>
          <p:nvPr/>
        </p:nvCxnSpPr>
        <p:spPr>
          <a:xfrm flipH="1" flipV="1">
            <a:off x="4114802" y="2895600"/>
            <a:ext cx="228598" cy="17863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096000" y="3688440"/>
            <a:ext cx="886097" cy="338554"/>
          </a:xfrm>
          <a:prstGeom prst="rect">
            <a:avLst/>
          </a:prstGeom>
        </p:spPr>
        <p:txBody>
          <a:bodyPr wrap="square">
            <a:spAutoFit/>
          </a:bodyPr>
          <a:lstStyle/>
          <a:p>
            <a:r>
              <a:rPr lang="en-US" sz="800" dirty="0" smtClean="0">
                <a:solidFill>
                  <a:srgbClr val="000000"/>
                </a:solidFill>
                <a:latin typeface="Calibri" pitchFamily="34" charset="0"/>
              </a:rPr>
              <a:t>Poland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 (2000)</a:t>
            </a:r>
            <a:endParaRPr lang="en-US" sz="800" dirty="0"/>
          </a:p>
        </p:txBody>
      </p:sp>
      <p:cxnSp>
        <p:nvCxnSpPr>
          <p:cNvPr id="49" name="Straight Arrow Connector 48"/>
          <p:cNvCxnSpPr/>
          <p:nvPr/>
        </p:nvCxnSpPr>
        <p:spPr>
          <a:xfrm flipH="1" flipV="1">
            <a:off x="4278086" y="3166860"/>
            <a:ext cx="1905000" cy="488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4379323" y="5105400"/>
            <a:ext cx="818606" cy="338554"/>
          </a:xfrm>
          <a:prstGeom prst="rect">
            <a:avLst/>
          </a:prstGeom>
        </p:spPr>
        <p:txBody>
          <a:bodyPr wrap="square">
            <a:spAutoFit/>
          </a:bodyPr>
          <a:lstStyle/>
          <a:p>
            <a:r>
              <a:rPr lang="en-US" sz="800" dirty="0" smtClean="0">
                <a:solidFill>
                  <a:srgbClr val="000000"/>
                </a:solidFill>
                <a:latin typeface="Calibri" pitchFamily="34" charset="0"/>
              </a:rPr>
              <a:t>Lithuania </a:t>
            </a:r>
            <a:endParaRPr lang="en-US" sz="800" dirty="0">
              <a:solidFill>
                <a:srgbClr val="000000"/>
              </a:solidFill>
              <a:latin typeface="Calibri" pitchFamily="34" charset="0"/>
            </a:endParaRPr>
          </a:p>
          <a:p>
            <a:r>
              <a:rPr lang="en-US" sz="800" dirty="0">
                <a:solidFill>
                  <a:srgbClr val="000000"/>
                </a:solidFill>
                <a:latin typeface="Calibri" pitchFamily="34" charset="0"/>
              </a:rPr>
              <a:t>   (</a:t>
            </a:r>
            <a:r>
              <a:rPr lang="en-US" sz="800" dirty="0" smtClean="0">
                <a:solidFill>
                  <a:srgbClr val="000000"/>
                </a:solidFill>
                <a:latin typeface="Calibri" pitchFamily="34" charset="0"/>
              </a:rPr>
              <a:t>2000)</a:t>
            </a:r>
            <a:endParaRPr lang="en-US" sz="800" dirty="0"/>
          </a:p>
        </p:txBody>
      </p:sp>
      <p:cxnSp>
        <p:nvCxnSpPr>
          <p:cNvPr id="55" name="Straight Arrow Connector 54"/>
          <p:cNvCxnSpPr/>
          <p:nvPr/>
        </p:nvCxnSpPr>
        <p:spPr>
          <a:xfrm flipH="1" flipV="1">
            <a:off x="4724400" y="3048000"/>
            <a:ext cx="228600" cy="2057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022669" y="5111931"/>
            <a:ext cx="888274" cy="338554"/>
          </a:xfrm>
          <a:prstGeom prst="rect">
            <a:avLst/>
          </a:prstGeom>
        </p:spPr>
        <p:txBody>
          <a:bodyPr wrap="square">
            <a:spAutoFit/>
          </a:bodyPr>
          <a:lstStyle/>
          <a:p>
            <a:r>
              <a:rPr lang="en-US" sz="800" dirty="0" smtClean="0">
                <a:solidFill>
                  <a:srgbClr val="000000"/>
                </a:solidFill>
                <a:latin typeface="Calibri" pitchFamily="34" charset="0"/>
              </a:rPr>
              <a:t>Estonia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  (1996)</a:t>
            </a:r>
            <a:endParaRPr lang="en-US" sz="800" dirty="0"/>
          </a:p>
        </p:txBody>
      </p:sp>
      <p:sp>
        <p:nvSpPr>
          <p:cNvPr id="59" name="Rectangle 58"/>
          <p:cNvSpPr/>
          <p:nvPr/>
        </p:nvSpPr>
        <p:spPr>
          <a:xfrm>
            <a:off x="4788626" y="5440696"/>
            <a:ext cx="685800" cy="338554"/>
          </a:xfrm>
          <a:prstGeom prst="rect">
            <a:avLst/>
          </a:prstGeom>
        </p:spPr>
        <p:txBody>
          <a:bodyPr wrap="square">
            <a:spAutoFit/>
          </a:bodyPr>
          <a:lstStyle/>
          <a:p>
            <a:r>
              <a:rPr lang="en-US" sz="800" dirty="0" smtClean="0">
                <a:solidFill>
                  <a:srgbClr val="000000"/>
                </a:solidFill>
                <a:latin typeface="Calibri" pitchFamily="34" charset="0"/>
              </a:rPr>
              <a:t>Latvia </a:t>
            </a:r>
            <a:endParaRPr lang="en-US" sz="800" dirty="0">
              <a:solidFill>
                <a:srgbClr val="000000"/>
              </a:solidFill>
              <a:latin typeface="Calibri" pitchFamily="34" charset="0"/>
            </a:endParaRPr>
          </a:p>
          <a:p>
            <a:r>
              <a:rPr lang="en-US" sz="800" dirty="0" smtClean="0">
                <a:solidFill>
                  <a:srgbClr val="000000"/>
                </a:solidFill>
                <a:latin typeface="Calibri" pitchFamily="34" charset="0"/>
              </a:rPr>
              <a:t>(1999)</a:t>
            </a:r>
            <a:endParaRPr lang="en-US" sz="800" dirty="0"/>
          </a:p>
        </p:txBody>
      </p:sp>
      <p:cxnSp>
        <p:nvCxnSpPr>
          <p:cNvPr id="60" name="Straight Arrow Connector 59"/>
          <p:cNvCxnSpPr/>
          <p:nvPr/>
        </p:nvCxnSpPr>
        <p:spPr>
          <a:xfrm flipV="1">
            <a:off x="5022669" y="3048000"/>
            <a:ext cx="387531" cy="1905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5022669" y="5048814"/>
            <a:ext cx="8517" cy="4016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V="1">
            <a:off x="5197929" y="2590800"/>
            <a:ext cx="364671" cy="23624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5586549" y="4952052"/>
            <a:ext cx="703217" cy="338554"/>
          </a:xfrm>
          <a:prstGeom prst="rect">
            <a:avLst/>
          </a:prstGeom>
        </p:spPr>
        <p:txBody>
          <a:bodyPr wrap="square">
            <a:spAutoFit/>
          </a:bodyPr>
          <a:lstStyle/>
          <a:p>
            <a:r>
              <a:rPr lang="en-US" sz="800" dirty="0" smtClean="0">
                <a:solidFill>
                  <a:srgbClr val="000000"/>
                </a:solidFill>
                <a:latin typeface="Calibri" pitchFamily="34" charset="0"/>
              </a:rPr>
              <a:t>Slovenia </a:t>
            </a:r>
            <a:endParaRPr lang="en-US" sz="800" dirty="0">
              <a:solidFill>
                <a:srgbClr val="000000"/>
              </a:solidFill>
              <a:latin typeface="Calibri" pitchFamily="34" charset="0"/>
            </a:endParaRPr>
          </a:p>
          <a:p>
            <a:r>
              <a:rPr lang="en-US" sz="800" dirty="0">
                <a:solidFill>
                  <a:srgbClr val="000000"/>
                </a:solidFill>
                <a:latin typeface="Calibri" pitchFamily="34" charset="0"/>
              </a:rPr>
              <a:t>  (</a:t>
            </a:r>
            <a:r>
              <a:rPr lang="en-US" sz="800" dirty="0" smtClean="0">
                <a:solidFill>
                  <a:srgbClr val="000000"/>
                </a:solidFill>
                <a:latin typeface="Calibri" pitchFamily="34" charset="0"/>
              </a:rPr>
              <a:t>1997)</a:t>
            </a:r>
            <a:endParaRPr lang="en-US" sz="800" dirty="0"/>
          </a:p>
        </p:txBody>
      </p:sp>
      <p:cxnSp>
        <p:nvCxnSpPr>
          <p:cNvPr id="73" name="Straight Arrow Connector 72"/>
          <p:cNvCxnSpPr/>
          <p:nvPr/>
        </p:nvCxnSpPr>
        <p:spPr>
          <a:xfrm flipH="1" flipV="1">
            <a:off x="5374278" y="4237850"/>
            <a:ext cx="144780" cy="7826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76200" y="7520"/>
            <a:ext cx="684355" cy="276999"/>
          </a:xfrm>
          <a:prstGeom prst="rect">
            <a:avLst/>
          </a:prstGeom>
        </p:spPr>
        <p:txBody>
          <a:bodyPr wrap="none">
            <a:spAutoFit/>
          </a:bodyPr>
          <a:lstStyle/>
          <a:p>
            <a:r>
              <a:rPr lang="en-US" sz="1200" dirty="0">
                <a:solidFill>
                  <a:srgbClr val="000000"/>
                </a:solidFill>
                <a:latin typeface="Calibri" pitchFamily="34" charset="0"/>
              </a:rPr>
              <a:t>Figure </a:t>
            </a:r>
            <a:r>
              <a:rPr lang="en-US" sz="1200" dirty="0" smtClean="0">
                <a:solidFill>
                  <a:srgbClr val="000000"/>
                </a:solidFill>
                <a:latin typeface="Calibri" pitchFamily="34" charset="0"/>
              </a:rPr>
              <a:t>3</a:t>
            </a:r>
            <a:endParaRPr lang="en-US" sz="1200" dirty="0">
              <a:solidFill>
                <a:srgbClr val="000000"/>
              </a:solidFill>
              <a:latin typeface="Calibri" pitchFamily="34" charset="0"/>
            </a:endParaRPr>
          </a:p>
        </p:txBody>
      </p:sp>
    </p:spTree>
    <p:extLst>
      <p:ext uri="{BB962C8B-B14F-4D97-AF65-F5344CB8AC3E}">
        <p14:creationId xmlns:p14="http://schemas.microsoft.com/office/powerpoint/2010/main" val="2078470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a:graphicFrameLocks/>
          </p:cNvGraphicFramePr>
          <p:nvPr>
            <p:extLst>
              <p:ext uri="{D42A27DB-BD31-4B8C-83A1-F6EECF244321}">
                <p14:modId xmlns:p14="http://schemas.microsoft.com/office/powerpoint/2010/main" val="2269587691"/>
              </p:ext>
            </p:extLst>
          </p:nvPr>
        </p:nvGraphicFramePr>
        <p:xfrm>
          <a:off x="31230" y="289312"/>
          <a:ext cx="9028356" cy="613017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396335"/>
            <a:ext cx="8952376" cy="461665"/>
          </a:xfrm>
          <a:prstGeom prst="rect">
            <a:avLst/>
          </a:prstGeom>
          <a:noFill/>
        </p:spPr>
        <p:txBody>
          <a:bodyPr wrap="square" rtlCol="0">
            <a:spAutoFit/>
          </a:bodyPr>
          <a:lstStyle/>
          <a:p>
            <a:r>
              <a:rPr lang="en-US" sz="800" dirty="0"/>
              <a:t>USAID </a:t>
            </a:r>
            <a:r>
              <a:rPr lang="en-US" sz="800" dirty="0" smtClean="0"/>
              <a:t>MCP </a:t>
            </a:r>
            <a:r>
              <a:rPr lang="en-US" sz="800" dirty="0"/>
              <a:t>team.  </a:t>
            </a:r>
            <a:r>
              <a:rPr lang="en-US" sz="800" dirty="0" smtClean="0"/>
              <a:t>Data derived from Freedom House, </a:t>
            </a:r>
            <a:r>
              <a:rPr lang="en-US" sz="800" i="1" dirty="0" smtClean="0"/>
              <a:t>Nations in Transit </a:t>
            </a:r>
            <a:r>
              <a:rPr lang="en-US" sz="800" dirty="0" smtClean="0"/>
              <a:t>series (2017 and earlier editions</a:t>
            </a:r>
            <a:r>
              <a:rPr lang="en-US" sz="800" dirty="0"/>
              <a:t>). The E&amp;E Graduates (n=11) consist of Estonia, Hungary, Latvia, Lithuania, Poland, Slovakia, Slovenia, Czech Republic, Romania, Bulgaria, and Croatia. The Balkans (n=6): Albania, Bosnia &amp; Herzegovina, Macedonia, Kosovo, Serbia, and Montenegro. E&amp;E Eurasia (n=7): Armenia, Azerbaijan, Belarus, Georgia, Moldova, Russia, and Ukraine.  The Central Asian Republics or the CARs (n=5): Kazakhstan, Kyrgyzstan, Tajikistan, Turkmenistan, and Uzbekistan</a:t>
            </a:r>
            <a:r>
              <a:rPr lang="en-US" sz="800" dirty="0" smtClean="0"/>
              <a:t>.</a:t>
            </a:r>
            <a:endParaRPr lang="en-US" sz="800" dirty="0"/>
          </a:p>
        </p:txBody>
      </p:sp>
      <p:sp>
        <p:nvSpPr>
          <p:cNvPr id="6" name="TextBox 5"/>
          <p:cNvSpPr txBox="1">
            <a:spLocks noChangeArrowheads="1"/>
          </p:cNvSpPr>
          <p:nvPr/>
        </p:nvSpPr>
        <p:spPr bwMode="auto">
          <a:xfrm>
            <a:off x="76200" y="150813"/>
            <a:ext cx="1219200" cy="276999"/>
          </a:xfrm>
          <a:prstGeom prst="rect">
            <a:avLst/>
          </a:prstGeom>
          <a:noFill/>
          <a:ln w="9525">
            <a:noFill/>
            <a:miter lim="800000"/>
            <a:headEnd/>
            <a:tailEnd/>
          </a:ln>
        </p:spPr>
        <p:txBody>
          <a:bodyPr>
            <a:spAutoFit/>
          </a:bodyPr>
          <a:lstStyle/>
          <a:p>
            <a:r>
              <a:rPr lang="en-US" sz="1200" dirty="0" smtClean="0">
                <a:solidFill>
                  <a:srgbClr val="000000"/>
                </a:solidFill>
                <a:latin typeface="Calibri" pitchFamily="34" charset="0"/>
              </a:rPr>
              <a:t>Figure 4</a:t>
            </a:r>
            <a:endParaRPr lang="en-US" sz="1200" dirty="0">
              <a:solidFill>
                <a:srgbClr val="000000"/>
              </a:solidFill>
              <a:latin typeface="Calibri" pitchFamily="34" charset="0"/>
            </a:endParaRPr>
          </a:p>
        </p:txBody>
      </p:sp>
      <p:sp>
        <p:nvSpPr>
          <p:cNvPr id="2" name="Rectangle 1"/>
          <p:cNvSpPr/>
          <p:nvPr/>
        </p:nvSpPr>
        <p:spPr>
          <a:xfrm>
            <a:off x="8027225" y="1371600"/>
            <a:ext cx="881973" cy="430887"/>
          </a:xfrm>
          <a:prstGeom prst="rect">
            <a:avLst/>
          </a:prstGeom>
        </p:spPr>
        <p:txBody>
          <a:bodyPr wrap="none">
            <a:spAutoFit/>
          </a:bodyPr>
          <a:lstStyle/>
          <a:p>
            <a:pPr algn="ctr"/>
            <a:r>
              <a:rPr lang="en-US" sz="1050" b="1" dirty="0" smtClean="0">
                <a:solidFill>
                  <a:srgbClr val="000000"/>
                </a:solidFill>
                <a:latin typeface="Calibri" pitchFamily="34" charset="0"/>
              </a:rPr>
              <a:t>2017 trends</a:t>
            </a:r>
          </a:p>
          <a:p>
            <a:pPr algn="ctr"/>
            <a:r>
              <a:rPr lang="en-US" sz="1050" b="1" dirty="0">
                <a:solidFill>
                  <a:srgbClr val="000000"/>
                </a:solidFill>
                <a:latin typeface="Calibri" pitchFamily="34" charset="0"/>
              </a:rPr>
              <a:t>(</a:t>
            </a:r>
            <a:r>
              <a:rPr lang="en-US" sz="1050" b="1" dirty="0" smtClean="0">
                <a:solidFill>
                  <a:srgbClr val="000000"/>
                </a:solidFill>
                <a:latin typeface="Calibri" pitchFamily="34" charset="0"/>
              </a:rPr>
              <a:t>arrows)</a:t>
            </a:r>
            <a:endParaRPr lang="en-US" sz="1050" b="1" dirty="0">
              <a:solidFill>
                <a:srgbClr val="000000"/>
              </a:solidFill>
              <a:latin typeface="Calibri" pitchFamily="34" charset="0"/>
            </a:endParaRPr>
          </a:p>
        </p:txBody>
      </p:sp>
      <p:cxnSp>
        <p:nvCxnSpPr>
          <p:cNvPr id="8" name="Straight Arrow Connector 7"/>
          <p:cNvCxnSpPr/>
          <p:nvPr/>
        </p:nvCxnSpPr>
        <p:spPr>
          <a:xfrm flipV="1">
            <a:off x="8774132" y="5731708"/>
            <a:ext cx="189376" cy="5715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8746047" y="3733800"/>
            <a:ext cx="189376" cy="0"/>
          </a:xfrm>
          <a:prstGeom prst="straightConnector1">
            <a:avLst/>
          </a:prstGeom>
          <a:ln>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8699722" y="4934263"/>
            <a:ext cx="252654" cy="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8774132" y="2319337"/>
            <a:ext cx="189376" cy="47625"/>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791200" y="1802487"/>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934200" y="3276600"/>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773936" y="3657600"/>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834640" y="3841075"/>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088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graphicEl>
                                              <a:chart seriesIdx="0" categoryIdx="-4" bldStep="series"/>
                                            </p:graphic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graphicEl>
                                              <a:chart seriesIdx="1" categoryIdx="-4" bldStep="series"/>
                                            </p:graphic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graphicEl>
                                              <a:chart seriesIdx="2" categoryIdx="-4" bldStep="series"/>
                                            </p:graphic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graphicEl>
                                              <a:chart seriesIdx="3" categoryIdx="-4" bldStep="series"/>
                                            </p:graphic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Sub>
          <a:bldChart bld="series"/>
        </p:bldSub>
      </p:bldGraphic>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6051" y="6519446"/>
            <a:ext cx="8952376" cy="338554"/>
          </a:xfrm>
          <a:prstGeom prst="rect">
            <a:avLst/>
          </a:prstGeom>
          <a:noFill/>
        </p:spPr>
        <p:txBody>
          <a:bodyPr wrap="square" rtlCol="0">
            <a:spAutoFit/>
          </a:bodyPr>
          <a:lstStyle/>
          <a:p>
            <a:r>
              <a:rPr lang="en-US" sz="800" dirty="0"/>
              <a:t>USAID Monitoring Country Progress (MCP) team.  </a:t>
            </a:r>
            <a:r>
              <a:rPr lang="en-US" sz="800" dirty="0" smtClean="0"/>
              <a:t>Data derived from Freedom House, </a:t>
            </a:r>
            <a:r>
              <a:rPr lang="en-US" sz="800" i="1" dirty="0" smtClean="0"/>
              <a:t>Nations in Transit </a:t>
            </a:r>
            <a:r>
              <a:rPr lang="en-US" sz="800" dirty="0" smtClean="0"/>
              <a:t>series (2017 and earlier editions). 2017 trends from 2018 </a:t>
            </a:r>
            <a:r>
              <a:rPr lang="en-US" sz="800" i="1" dirty="0" smtClean="0"/>
              <a:t>Freedom in the World</a:t>
            </a:r>
            <a:r>
              <a:rPr lang="en-US" sz="800" dirty="0" smtClean="0"/>
              <a:t>:  Ukraine and Belarus,  +1 point; Moldova, -1 point; Azerbaijan, -2 points; Georgia, Armenia, and Russia , no change in 2017.</a:t>
            </a:r>
            <a:endParaRPr lang="en-US" sz="800" dirty="0"/>
          </a:p>
        </p:txBody>
      </p:sp>
      <p:sp>
        <p:nvSpPr>
          <p:cNvPr id="2" name="Rectangle 1"/>
          <p:cNvSpPr/>
          <p:nvPr/>
        </p:nvSpPr>
        <p:spPr>
          <a:xfrm>
            <a:off x="76200" y="76200"/>
            <a:ext cx="768993" cy="307777"/>
          </a:xfrm>
          <a:prstGeom prst="rect">
            <a:avLst/>
          </a:prstGeom>
        </p:spPr>
        <p:txBody>
          <a:bodyPr wrap="none">
            <a:spAutoFit/>
          </a:bodyPr>
          <a:lstStyle/>
          <a:p>
            <a:r>
              <a:rPr lang="en-US" sz="1400" dirty="0" smtClean="0">
                <a:solidFill>
                  <a:srgbClr val="000000"/>
                </a:solidFill>
                <a:latin typeface="Calibri" pitchFamily="34" charset="0"/>
              </a:rPr>
              <a:t>Figure </a:t>
            </a:r>
            <a:r>
              <a:rPr lang="en-US" sz="1400" dirty="0">
                <a:solidFill>
                  <a:srgbClr val="000000"/>
                </a:solidFill>
                <a:latin typeface="Calibri" pitchFamily="34" charset="0"/>
              </a:rPr>
              <a:t>5</a:t>
            </a:r>
            <a:endParaRPr lang="en-US" sz="1400" dirty="0" smtClean="0">
              <a:solidFill>
                <a:srgbClr val="000000"/>
              </a:solidFill>
              <a:latin typeface="Calibri"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2094288570"/>
              </p:ext>
            </p:extLst>
          </p:nvPr>
        </p:nvGraphicFramePr>
        <p:xfrm>
          <a:off x="60063" y="361390"/>
          <a:ext cx="9023873" cy="6135220"/>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7924800" y="2743200"/>
            <a:ext cx="934423" cy="646331"/>
          </a:xfrm>
          <a:prstGeom prst="rect">
            <a:avLst/>
          </a:prstGeom>
        </p:spPr>
        <p:txBody>
          <a:bodyPr wrap="none">
            <a:spAutoFit/>
          </a:bodyPr>
          <a:lstStyle/>
          <a:p>
            <a:r>
              <a:rPr lang="en-US" sz="1200" dirty="0" smtClean="0">
                <a:solidFill>
                  <a:srgbClr val="000000"/>
                </a:solidFill>
                <a:latin typeface="Calibri" pitchFamily="34" charset="0"/>
              </a:rPr>
              <a:t>2017 trends</a:t>
            </a:r>
          </a:p>
          <a:p>
            <a:r>
              <a:rPr lang="en-US" sz="1200" dirty="0" smtClean="0">
                <a:solidFill>
                  <a:srgbClr val="000000"/>
                </a:solidFill>
                <a:latin typeface="Calibri" pitchFamily="34" charset="0"/>
              </a:rPr>
              <a:t>(arrows)</a:t>
            </a:r>
          </a:p>
          <a:p>
            <a:endParaRPr lang="en-US" sz="1200" dirty="0"/>
          </a:p>
        </p:txBody>
      </p:sp>
    </p:spTree>
    <p:extLst>
      <p:ext uri="{BB962C8B-B14F-4D97-AF65-F5344CB8AC3E}">
        <p14:creationId xmlns:p14="http://schemas.microsoft.com/office/powerpoint/2010/main" val="122002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graphicEl>
                                              <a:chart seriesIdx="2" categoryIdx="-4" bldStep="series"/>
                                            </p:graphic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graphicEl>
                                              <a:chart seriesIdx="3" categoryIdx="-4" bldStep="series"/>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graphicEl>
                                              <a:chart seriesIdx="4" categoryIdx="-4" bldStep="series"/>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graphicEl>
                                              <a:chart seriesIdx="5" categoryIdx="-4" bldStep="series"/>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graphicEl>
                                              <a:chart seriesIdx="6"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a:graphicFrameLocks/>
          </p:cNvGraphicFramePr>
          <p:nvPr>
            <p:extLst>
              <p:ext uri="{D42A27DB-BD31-4B8C-83A1-F6EECF244321}">
                <p14:modId xmlns:p14="http://schemas.microsoft.com/office/powerpoint/2010/main" val="2165190790"/>
              </p:ext>
            </p:extLst>
          </p:nvPr>
        </p:nvGraphicFramePr>
        <p:xfrm>
          <a:off x="41013" y="338738"/>
          <a:ext cx="9061973" cy="618052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0" y="6407848"/>
            <a:ext cx="9144000" cy="461665"/>
          </a:xfrm>
          <a:prstGeom prst="rect">
            <a:avLst/>
          </a:prstGeom>
          <a:noFill/>
        </p:spPr>
        <p:txBody>
          <a:bodyPr wrap="square" rtlCol="0">
            <a:spAutoFit/>
          </a:bodyPr>
          <a:lstStyle/>
          <a:p>
            <a:r>
              <a:rPr lang="en-US" sz="800" dirty="0" smtClean="0"/>
              <a:t>USAID MCP system. Drawn from the EBRD </a:t>
            </a:r>
            <a:r>
              <a:rPr lang="en-US" sz="800" i="1" dirty="0" smtClean="0"/>
              <a:t>Transition Report </a:t>
            </a:r>
            <a:r>
              <a:rPr lang="en-US" sz="800" dirty="0" smtClean="0"/>
              <a:t>series (2016 and earlier editions).  The E&amp;E Graduates (n=11) consist of Estonia, Hungary, Latvia, Lithuania, Poland, Slovakia, Slovenia, Czech Republic, Romania, Bulgaria, and Croatia. The Balkans (n=6): Albania, Bosnia &amp; Herzegovina, Macedonia, Kosovo, Serbia, and Montenegro. E&amp;E Eurasia (n=7): Armenia, Azerbaijan, Belarus, Georgia, Moldova, Russia, and Ukraine.  The Central Asian Republics or the CARs (n=5): Kazakhstan, Kyrgyzstan, Tajikistan, Turkmenistan, and Uzbekistan.</a:t>
            </a:r>
            <a:endParaRPr lang="en-US" sz="800" dirty="0"/>
          </a:p>
        </p:txBody>
      </p:sp>
      <p:sp>
        <p:nvSpPr>
          <p:cNvPr id="7" name="TextBox 5"/>
          <p:cNvSpPr txBox="1">
            <a:spLocks noChangeArrowheads="1"/>
          </p:cNvSpPr>
          <p:nvPr/>
        </p:nvSpPr>
        <p:spPr bwMode="auto">
          <a:xfrm>
            <a:off x="76200" y="150813"/>
            <a:ext cx="1219200" cy="276999"/>
          </a:xfrm>
          <a:prstGeom prst="rect">
            <a:avLst/>
          </a:prstGeom>
          <a:noFill/>
          <a:ln w="9525">
            <a:noFill/>
            <a:miter lim="800000"/>
            <a:headEnd/>
            <a:tailEnd/>
          </a:ln>
        </p:spPr>
        <p:txBody>
          <a:bodyPr>
            <a:spAutoFit/>
          </a:bodyPr>
          <a:lstStyle/>
          <a:p>
            <a:r>
              <a:rPr lang="en-US" sz="1200" dirty="0" smtClean="0">
                <a:solidFill>
                  <a:srgbClr val="000000"/>
                </a:solidFill>
                <a:latin typeface="Calibri" pitchFamily="34" charset="0"/>
              </a:rPr>
              <a:t>Figure </a:t>
            </a:r>
            <a:r>
              <a:rPr lang="en-US" sz="1200" dirty="0">
                <a:solidFill>
                  <a:srgbClr val="000000"/>
                </a:solidFill>
                <a:latin typeface="Calibri" pitchFamily="34" charset="0"/>
              </a:rPr>
              <a:t>6</a:t>
            </a:r>
          </a:p>
        </p:txBody>
      </p:sp>
      <p:cxnSp>
        <p:nvCxnSpPr>
          <p:cNvPr id="9" name="Straight Arrow Connector 8"/>
          <p:cNvCxnSpPr/>
          <p:nvPr/>
        </p:nvCxnSpPr>
        <p:spPr>
          <a:xfrm flipV="1">
            <a:off x="8786679" y="3366407"/>
            <a:ext cx="239486" cy="57150"/>
          </a:xfrm>
          <a:prstGeom prst="straightConnector1">
            <a:avLst/>
          </a:prstGeom>
          <a:ln>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8744778" y="3657599"/>
            <a:ext cx="281387" cy="1"/>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8786679" y="4329480"/>
            <a:ext cx="273481" cy="3810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8814973" y="2343951"/>
            <a:ext cx="216894"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8027225" y="1371600"/>
            <a:ext cx="881973" cy="430887"/>
          </a:xfrm>
          <a:prstGeom prst="rect">
            <a:avLst/>
          </a:prstGeom>
        </p:spPr>
        <p:txBody>
          <a:bodyPr wrap="none">
            <a:spAutoFit/>
          </a:bodyPr>
          <a:lstStyle/>
          <a:p>
            <a:pPr algn="ctr"/>
            <a:r>
              <a:rPr lang="en-US" sz="1050" b="1" dirty="0" smtClean="0">
                <a:solidFill>
                  <a:srgbClr val="000000"/>
                </a:solidFill>
                <a:latin typeface="Calibri" pitchFamily="34" charset="0"/>
              </a:rPr>
              <a:t>2017 trends</a:t>
            </a:r>
          </a:p>
          <a:p>
            <a:pPr algn="ctr"/>
            <a:r>
              <a:rPr lang="en-US" sz="1050" b="1" dirty="0">
                <a:solidFill>
                  <a:srgbClr val="000000"/>
                </a:solidFill>
                <a:latin typeface="Calibri" pitchFamily="34" charset="0"/>
              </a:rPr>
              <a:t>(</a:t>
            </a:r>
            <a:r>
              <a:rPr lang="en-US" sz="1050" b="1" dirty="0" smtClean="0">
                <a:solidFill>
                  <a:srgbClr val="000000"/>
                </a:solidFill>
                <a:latin typeface="Calibri" pitchFamily="34" charset="0"/>
              </a:rPr>
              <a:t>arrows)</a:t>
            </a:r>
            <a:endParaRPr lang="en-US" sz="1050" b="1" dirty="0">
              <a:solidFill>
                <a:srgbClr val="000000"/>
              </a:solidFill>
              <a:latin typeface="Calibri" pitchFamily="34" charset="0"/>
            </a:endParaRPr>
          </a:p>
        </p:txBody>
      </p:sp>
      <p:cxnSp>
        <p:nvCxnSpPr>
          <p:cNvPr id="15" name="Straight Connector 14"/>
          <p:cNvCxnSpPr/>
          <p:nvPr/>
        </p:nvCxnSpPr>
        <p:spPr>
          <a:xfrm>
            <a:off x="7620000" y="2099813"/>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00800" y="3423557"/>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924800" y="4085342"/>
            <a:ext cx="0" cy="5644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313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graphicEl>
                                              <a:chart seriesIdx="-3" categoryIdx="-3" bldStep="gridLegend"/>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graphicEl>
                                              <a:chart seriesIdx="0" categoryIdx="-4" bldStep="series"/>
                                            </p:graphic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graphicEl>
                                              <a:chart seriesIdx="1" categoryIdx="-4" bldStep="series"/>
                                            </p:graphic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graphicEl>
                                              <a:chart seriesIdx="2" categoryIdx="-4" bldStep="series"/>
                                            </p:graphic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graphicEl>
                                              <a:chart seriesIdx="3" categoryIdx="-4" bldStep="series"/>
                                            </p:graphic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Sub>
          <a:bldChart bld="series"/>
        </p:bldSub>
      </p:bldGraphic>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092" y="6390829"/>
            <a:ext cx="9144000" cy="584775"/>
          </a:xfrm>
          <a:prstGeom prst="rect">
            <a:avLst/>
          </a:prstGeom>
          <a:noFill/>
        </p:spPr>
        <p:txBody>
          <a:bodyPr wrap="square" rtlCol="0">
            <a:spAutoFit/>
          </a:bodyPr>
          <a:lstStyle/>
          <a:p>
            <a:r>
              <a:rPr lang="en-US" sz="800" dirty="0" smtClean="0"/>
              <a:t>USAID MCP system. Drawn from the EBRD </a:t>
            </a:r>
            <a:r>
              <a:rPr lang="en-US" sz="800" i="1" dirty="0" smtClean="0"/>
              <a:t>Transition Report </a:t>
            </a:r>
            <a:r>
              <a:rPr lang="en-US" sz="800" dirty="0" smtClean="0"/>
              <a:t>series</a:t>
            </a:r>
            <a:r>
              <a:rPr lang="en-US" sz="800" dirty="0"/>
              <a:t> </a:t>
            </a:r>
            <a:r>
              <a:rPr lang="en-US" sz="800" dirty="0" smtClean="0"/>
              <a:t>(2017 and earlier editions). 1989-2016 economic reforms (n=9): small-scale privatization, price liberalization, trade liberalization, large-scale privatization, enterprise governance, competition policy, bank reforms, non-bank financial reforms, energy/infrastructure reforms; 2017 reforms (n=6): competitive, well-governed, green, inclusive, resilient, and integrated. 2017: Georgia, Moldova, Azerbaijan, Belarus advanced; others no measurable change.</a:t>
            </a:r>
          </a:p>
          <a:p>
            <a:endParaRPr lang="en-US" sz="800" dirty="0"/>
          </a:p>
        </p:txBody>
      </p:sp>
      <p:sp>
        <p:nvSpPr>
          <p:cNvPr id="5" name="TextBox 5"/>
          <p:cNvSpPr txBox="1">
            <a:spLocks noChangeArrowheads="1"/>
          </p:cNvSpPr>
          <p:nvPr/>
        </p:nvSpPr>
        <p:spPr bwMode="auto">
          <a:xfrm>
            <a:off x="76200" y="150813"/>
            <a:ext cx="1600200" cy="307777"/>
          </a:xfrm>
          <a:prstGeom prst="rect">
            <a:avLst/>
          </a:prstGeom>
          <a:noFill/>
          <a:ln w="9525">
            <a:noFill/>
            <a:miter lim="800000"/>
            <a:headEnd/>
            <a:tailEnd/>
          </a:ln>
        </p:spPr>
        <p:txBody>
          <a:bodyPr wrap="square">
            <a:spAutoFit/>
          </a:bodyPr>
          <a:lstStyle/>
          <a:p>
            <a:r>
              <a:rPr lang="en-US" sz="1400" dirty="0" smtClean="0">
                <a:solidFill>
                  <a:srgbClr val="000000"/>
                </a:solidFill>
                <a:latin typeface="Calibri" pitchFamily="34" charset="0"/>
              </a:rPr>
              <a:t>Figure </a:t>
            </a:r>
            <a:r>
              <a:rPr lang="en-US" sz="1400" dirty="0">
                <a:solidFill>
                  <a:srgbClr val="000000"/>
                </a:solidFill>
                <a:latin typeface="Calibri" pitchFamily="34" charset="0"/>
              </a:rPr>
              <a:t>7</a:t>
            </a:r>
          </a:p>
        </p:txBody>
      </p:sp>
      <p:graphicFrame>
        <p:nvGraphicFramePr>
          <p:cNvPr id="8" name="Chart 7"/>
          <p:cNvGraphicFramePr>
            <a:graphicFrameLocks/>
          </p:cNvGraphicFramePr>
          <p:nvPr>
            <p:extLst>
              <p:ext uri="{D42A27DB-BD31-4B8C-83A1-F6EECF244321}">
                <p14:modId xmlns:p14="http://schemas.microsoft.com/office/powerpoint/2010/main" val="1610544045"/>
              </p:ext>
            </p:extLst>
          </p:nvPr>
        </p:nvGraphicFramePr>
        <p:xfrm>
          <a:off x="91440" y="457200"/>
          <a:ext cx="8961120" cy="5943600"/>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6934200" y="1752600"/>
            <a:ext cx="1981200" cy="400110"/>
          </a:xfrm>
          <a:prstGeom prst="rect">
            <a:avLst/>
          </a:prstGeom>
        </p:spPr>
        <p:txBody>
          <a:bodyPr wrap="square">
            <a:spAutoFit/>
          </a:bodyPr>
          <a:lstStyle/>
          <a:p>
            <a:pPr algn="ctr"/>
            <a:r>
              <a:rPr lang="en-US" sz="1000" b="1" dirty="0">
                <a:solidFill>
                  <a:srgbClr val="000000"/>
                </a:solidFill>
                <a:latin typeface="Calibri" pitchFamily="34" charset="0"/>
              </a:rPr>
              <a:t>2017 trends</a:t>
            </a:r>
          </a:p>
          <a:p>
            <a:pPr algn="ctr"/>
            <a:r>
              <a:rPr lang="en-US" sz="1000" b="1" dirty="0">
                <a:solidFill>
                  <a:srgbClr val="000000"/>
                </a:solidFill>
                <a:latin typeface="Calibri" pitchFamily="34" charset="0"/>
              </a:rPr>
              <a:t>(arrows)</a:t>
            </a:r>
          </a:p>
        </p:txBody>
      </p:sp>
    </p:spTree>
    <p:extLst>
      <p:ext uri="{BB962C8B-B14F-4D97-AF65-F5344CB8AC3E}">
        <p14:creationId xmlns:p14="http://schemas.microsoft.com/office/powerpoint/2010/main" val="2370380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3021</TotalTime>
  <Words>3359</Words>
  <Application>Microsoft Office PowerPoint</Application>
  <PresentationFormat>On-screen Show (4:3)</PresentationFormat>
  <Paragraphs>597</Paragraphs>
  <Slides>46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Gill Sans MT</vt:lpstr>
      <vt:lpstr>Office Theme</vt:lpstr>
      <vt:lpstr> Georgia Gap Analysis</vt:lpstr>
      <vt:lpstr>Reforms and governance</vt:lpstr>
      <vt:lpstr>Economic and Democratic Reforms in Eastern Europe and Eurasia in 2017</vt:lpstr>
      <vt:lpstr>Economic and Democratic Reforms in Eastern Europe and Eurasia in 2017</vt:lpstr>
      <vt:lpstr>E&amp;E Graduates: Then and Now (Year of Graduation vs. 2016)</vt:lpstr>
      <vt:lpstr>PowerPoint Presentation</vt:lpstr>
      <vt:lpstr>PowerPoint Presentation</vt:lpstr>
      <vt:lpstr>PowerPoint Presentation</vt:lpstr>
      <vt:lpstr>PowerPoint Presentation</vt:lpstr>
      <vt:lpstr>Democratic reforms in Georgia, E&amp;E Eurasia, and the E&amp;E Graduates in 2016</vt:lpstr>
      <vt:lpstr>Democratic reforms in Georgia and the E&amp;E Graduates in 2016</vt:lpstr>
      <vt:lpstr>PowerPoint Presentation</vt:lpstr>
      <vt:lpstr>PowerPoint Presentation</vt:lpstr>
      <vt:lpstr>PowerPoint Presentation</vt:lpstr>
      <vt:lpstr>Fig 13 Democracy disaggreg in Georgia (like next Chart done for Ukraine)</vt:lpstr>
      <vt:lpstr>PowerPoint Presentation</vt:lpstr>
      <vt:lpstr>Structural economic reforms in Georgia vs. E&amp;E Graduates in 2017 </vt:lpstr>
      <vt:lpstr>PowerPoint Presentation</vt:lpstr>
      <vt:lpstr>Structural economic reforms in Georgia vs. Advanced Comparator Countries in 2017 </vt:lpstr>
      <vt:lpstr>Growth, inclusiveness, and competitiveness</vt:lpstr>
      <vt:lpstr>PowerPoint Presentation</vt:lpstr>
      <vt:lpstr>Inclusive growth: declining inequality in an expanding economy</vt:lpstr>
      <vt:lpstr>Economic Growth and Poverty in Georgia, 2003-2016</vt:lpstr>
      <vt:lpstr>PowerPoint Presentation</vt:lpstr>
      <vt:lpstr>PowerPoint Presentation</vt:lpstr>
      <vt:lpstr>PowerPoint Presentation</vt:lpstr>
      <vt:lpstr>Labor Market Efficiency in Eastern Europe &amp; Eurasia (Global Ranking)</vt:lpstr>
      <vt:lpstr>PowerPoint Presentation</vt:lpstr>
      <vt:lpstr>PowerPoint Presentation</vt:lpstr>
      <vt:lpstr>Market Size in Eastern Europe &amp; Eurasia and Elsewhere (Global Ranking)</vt:lpstr>
      <vt:lpstr>1990-2016 population change in E&amp;E: total population vs. youth (15-29 years)</vt:lpstr>
      <vt:lpstr> Innovation vs. Business Sophistication </vt:lpstr>
      <vt:lpstr>Relations with and vulnerabilities to Russia</vt:lpstr>
      <vt:lpstr>PowerPoint Presentation</vt:lpstr>
      <vt:lpstr>  </vt:lpstr>
      <vt:lpstr>PowerPoint Presentation</vt:lpstr>
      <vt:lpstr>PowerPoint Presentation</vt:lpstr>
      <vt:lpstr>PowerPoint Presentation</vt:lpstr>
      <vt:lpstr>PowerPoint Presentation</vt:lpstr>
      <vt:lpstr>Energy Importers in E&amp;E vs. EU-15 and the U.S. (Net Energy Imports % of Energy Use in 2013)</vt:lpstr>
      <vt:lpstr>Russian Gas Imports as % Primary Energy Consumption in E&amp;E and Western Europe in 2015</vt:lpstr>
      <vt:lpstr>The Development of Georgia’s Media Sector</vt:lpstr>
      <vt:lpstr>Eastern Europe &amp; Eurasian Countries advancing towards media sustainability from 2012 to 2017</vt:lpstr>
      <vt:lpstr>PowerPoint Presentation</vt:lpstr>
      <vt:lpstr>Democratic Reforms, Freedom House, Nations in Transit  (May 2017)</vt:lpstr>
      <vt:lpstr>Structural Economic Reforms (or six qualities of a sustainable market economy) according to the EBRD, Transition Report (November 2017)</vt:lpstr>
    </vt:vector>
  </TitlesOfParts>
  <Company>USAID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 Gap Analysis</dc:title>
  <dc:creator>Sprout, Ron (E&amp;E/PO/SPA)</dc:creator>
  <cp:lastModifiedBy>Tamar Rogava</cp:lastModifiedBy>
  <cp:revision>82</cp:revision>
  <cp:lastPrinted>2018-02-22T19:27:34Z</cp:lastPrinted>
  <dcterms:created xsi:type="dcterms:W3CDTF">2018-02-16T15:44:40Z</dcterms:created>
  <dcterms:modified xsi:type="dcterms:W3CDTF">2018-03-06T12:56:50Z</dcterms:modified>
</cp:coreProperties>
</file>